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2"/>
  </p:notesMasterIdLst>
  <p:sldIdLst>
    <p:sldId id="269" r:id="rId5"/>
    <p:sldId id="301" r:id="rId6"/>
    <p:sldId id="337" r:id="rId7"/>
    <p:sldId id="338" r:id="rId8"/>
    <p:sldId id="340" r:id="rId9"/>
    <p:sldId id="317" r:id="rId10"/>
    <p:sldId id="341" r:id="rId11"/>
    <p:sldId id="342" r:id="rId12"/>
    <p:sldId id="343" r:id="rId13"/>
    <p:sldId id="256" r:id="rId14"/>
    <p:sldId id="258" r:id="rId15"/>
    <p:sldId id="263" r:id="rId16"/>
    <p:sldId id="261" r:id="rId17"/>
    <p:sldId id="266" r:id="rId18"/>
    <p:sldId id="265" r:id="rId19"/>
    <p:sldId id="268" r:id="rId20"/>
    <p:sldId id="26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5B5C"/>
    <a:srgbClr val="724C9F"/>
    <a:srgbClr val="009971"/>
    <a:srgbClr val="73B048"/>
    <a:srgbClr val="4598CC"/>
    <a:srgbClr val="6BCCCA"/>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407F33-BE8E-D42E-2962-89D6B0B006F6}" v="2" dt="2021-09-27T08:20:59.1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71771"/>
  </p:normalViewPr>
  <p:slideViewPr>
    <p:cSldViewPr snapToGrid="0">
      <p:cViewPr varScale="1">
        <p:scale>
          <a:sx n="92" d="100"/>
          <a:sy n="92" d="100"/>
        </p:scale>
        <p:origin x="8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BF408-D354-2744-B521-20893FC1947F}" type="datetimeFigureOut">
              <a:rPr lang="en-US" smtClean="0"/>
              <a:t>7/30/22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BD9CD8-D5D6-A941-9CB1-DA9A94CD4EEF}" type="slidenum">
              <a:rPr lang="en-US" smtClean="0"/>
              <a:t>‹#›</a:t>
            </a:fld>
            <a:endParaRPr lang="en-US"/>
          </a:p>
        </p:txBody>
      </p:sp>
    </p:spTree>
    <p:extLst>
      <p:ext uri="{BB962C8B-B14F-4D97-AF65-F5344CB8AC3E}">
        <p14:creationId xmlns:p14="http://schemas.microsoft.com/office/powerpoint/2010/main" val="470663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BD9CD8-D5D6-A941-9CB1-DA9A94CD4EEF}" type="slidenum">
              <a:rPr lang="en-US" smtClean="0"/>
              <a:t>1</a:t>
            </a:fld>
            <a:endParaRPr lang="en-US"/>
          </a:p>
        </p:txBody>
      </p:sp>
    </p:spTree>
    <p:extLst>
      <p:ext uri="{BB962C8B-B14F-4D97-AF65-F5344CB8AC3E}">
        <p14:creationId xmlns:p14="http://schemas.microsoft.com/office/powerpoint/2010/main" val="3016350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40000" lnSpcReduction="20000"/>
          </a:bodyPr>
          <a:lstStyle/>
          <a:p>
            <a:r>
              <a:rPr lang="en-AU" b="1" u="sng" dirty="0"/>
              <a:t>FOUR</a:t>
            </a:r>
            <a:r>
              <a:rPr lang="en-AU" b="1" u="sng" baseline="0" dirty="0"/>
              <a:t> PILLARS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A four-pillar approach lies at the core of all of Inside</a:t>
            </a:r>
            <a:r>
              <a:rPr lang="en-AU" sz="1200" kern="1200" baseline="0" dirty="0">
                <a:solidFill>
                  <a:schemeClr val="tx1"/>
                </a:solidFill>
                <a:effectLst/>
                <a:latin typeface="+mn-lt"/>
                <a:ea typeface="+mn-ea"/>
                <a:cs typeface="+mn-cs"/>
              </a:rPr>
              <a:t> Out’s</a:t>
            </a:r>
            <a:r>
              <a:rPr lang="en-AU" sz="1200" kern="1200" dirty="0">
                <a:solidFill>
                  <a:schemeClr val="tx1"/>
                </a:solidFill>
                <a:effectLst/>
                <a:latin typeface="+mn-lt"/>
                <a:ea typeface="+mn-ea"/>
                <a:cs typeface="+mn-cs"/>
              </a:rPr>
              <a:t> activities:</a:t>
            </a:r>
          </a:p>
          <a:p>
            <a:endParaRPr lang="en-AU" b="1" u="sng" baseline="0" dirty="0"/>
          </a:p>
          <a:p>
            <a:r>
              <a:rPr lang="en-AU" b="0" u="sng" baseline="0" dirty="0"/>
              <a:t>Research</a:t>
            </a:r>
          </a:p>
          <a:p>
            <a:r>
              <a:rPr lang="en-AU" sz="1200" kern="1200" dirty="0">
                <a:solidFill>
                  <a:schemeClr val="tx1"/>
                </a:solidFill>
                <a:effectLst/>
                <a:latin typeface="+mn-lt"/>
                <a:ea typeface="+mn-ea"/>
                <a:cs typeface="+mn-cs"/>
              </a:rPr>
              <a:t>Support the best research in eating disorders across Australia. Conduct, translate and disseminate research evidence and innovation into the daily practice of front-line clinicians.</a:t>
            </a:r>
            <a:endParaRPr lang="en-AU" baseline="0" dirty="0"/>
          </a:p>
          <a:p>
            <a:pPr lvl="0" rtl="0"/>
            <a:r>
              <a:rPr lang="en-AU" b="1" dirty="0"/>
              <a:t>For example (ambitious</a:t>
            </a:r>
            <a:r>
              <a:rPr lang="en-AU" b="1" baseline="0" dirty="0"/>
              <a:t> research agenda)</a:t>
            </a:r>
            <a:r>
              <a:rPr lang="en-AU" b="1" dirty="0"/>
              <a:t>:</a:t>
            </a:r>
          </a:p>
          <a:p>
            <a:pPr lvl="0" rtl="0">
              <a:buFontTx/>
              <a:buChar char="-"/>
            </a:pPr>
            <a:r>
              <a:rPr lang="en-AU" b="0" dirty="0"/>
              <a:t> Oxytocin study</a:t>
            </a:r>
          </a:p>
          <a:p>
            <a:pPr lvl="0" rtl="0">
              <a:buFontTx/>
              <a:buChar char="-"/>
            </a:pPr>
            <a:r>
              <a:rPr lang="en-AU" b="0" baseline="0" dirty="0"/>
              <a:t> We are leading the research into men and eating disorders (is that true?)</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AU" sz="1200" kern="1200" dirty="0">
                <a:solidFill>
                  <a:schemeClr val="tx1"/>
                </a:solidFill>
                <a:latin typeface="+mn-lt"/>
                <a:ea typeface="+mn-ea"/>
                <a:cs typeface="+mn-cs"/>
              </a:rPr>
              <a:t> Applications in real life treatment settings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AU" b="0" dirty="0"/>
              <a:t> </a:t>
            </a:r>
            <a:r>
              <a:rPr lang="en-AU" sz="1200" kern="1200" dirty="0">
                <a:solidFill>
                  <a:schemeClr val="tx1"/>
                </a:solidFill>
                <a:latin typeface="+mn-lt"/>
                <a:ea typeface="+mn-ea"/>
                <a:cs typeface="+mn-cs"/>
              </a:rPr>
              <a:t>Pursuit of breakthroughs</a:t>
            </a:r>
            <a:endParaRPr lang="en-AU" b="0" dirty="0"/>
          </a:p>
          <a:p>
            <a:pPr lvl="0" rtl="0">
              <a:buFontTx/>
              <a:buChar char="-"/>
            </a:pPr>
            <a:r>
              <a:rPr lang="en-AU" b="0" dirty="0"/>
              <a:t> Our</a:t>
            </a:r>
            <a:r>
              <a:rPr lang="en-AU" b="0" baseline="0" dirty="0"/>
              <a:t> b</a:t>
            </a:r>
            <a:r>
              <a:rPr lang="en-AU" b="0" dirty="0"/>
              <a:t>oard members are recognised as world leaders in</a:t>
            </a:r>
            <a:r>
              <a:rPr lang="en-AU" b="0" baseline="0" dirty="0"/>
              <a:t> the field</a:t>
            </a:r>
          </a:p>
          <a:p>
            <a:pPr lvl="0" rtl="0">
              <a:buFontTx/>
              <a:buChar char="-"/>
            </a:pPr>
            <a:r>
              <a:rPr lang="en-AU" b="0" baseline="0" dirty="0"/>
              <a:t> Textbooks and publications</a:t>
            </a:r>
          </a:p>
          <a:p>
            <a:pPr lvl="0" rtl="0">
              <a:buFontTx/>
              <a:buChar char="-"/>
            </a:pPr>
            <a:r>
              <a:rPr lang="en-AU" b="0" baseline="0" dirty="0"/>
              <a:t> Our team asked to speak at international conferences</a:t>
            </a:r>
          </a:p>
          <a:p>
            <a:pPr lvl="0" rtl="0">
              <a:buFontTx/>
              <a:buChar char="-"/>
            </a:pPr>
            <a:endParaRPr lang="en-AU" b="0" dirty="0"/>
          </a:p>
          <a:p>
            <a:pPr lvl="0" rtl="0">
              <a:buFontTx/>
              <a:buNone/>
            </a:pPr>
            <a:r>
              <a:rPr lang="en-AU" b="0" u="sng" dirty="0"/>
              <a:t>Clinical</a:t>
            </a:r>
            <a:r>
              <a:rPr lang="en-AU" b="0" u="sng" baseline="0" dirty="0"/>
              <a:t> Innovation</a:t>
            </a:r>
          </a:p>
          <a:p>
            <a:pPr lvl="0" rtl="0">
              <a:buFontTx/>
              <a:buNone/>
            </a:pPr>
            <a:r>
              <a:rPr lang="en-AU" sz="1200" kern="1200" dirty="0">
                <a:solidFill>
                  <a:schemeClr val="tx1"/>
                </a:solidFill>
                <a:effectLst/>
                <a:latin typeface="+mn-lt"/>
                <a:ea typeface="+mn-ea"/>
                <a:cs typeface="+mn-cs"/>
              </a:rPr>
              <a:t>Make available to every person with an eating disorder and their carers, early diagnosis, guidance through the health system, and equitable access to evidence-based treatment packages.</a:t>
            </a:r>
          </a:p>
          <a:p>
            <a:pPr lvl="0" rtl="0"/>
            <a:r>
              <a:rPr lang="en-AU" b="1" dirty="0"/>
              <a:t>For </a:t>
            </a:r>
            <a:r>
              <a:rPr lang="en-AU" b="1" dirty="0" err="1"/>
              <a:t>eample</a:t>
            </a:r>
            <a:r>
              <a:rPr lang="en-AU" b="1" baseline="0" dirty="0"/>
              <a:t>:</a:t>
            </a:r>
          </a:p>
          <a:p>
            <a:pPr marL="171450" lvl="0" indent="-171450" rtl="0">
              <a:buFontTx/>
              <a:buChar char="-"/>
            </a:pPr>
            <a:r>
              <a:rPr lang="en-AU" baseline="0" dirty="0"/>
              <a:t>Programs for: Front line clinicians, Inpatient management, etc</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baseline="0" dirty="0"/>
              <a:t>World’s first eLearning and </a:t>
            </a:r>
            <a:r>
              <a:rPr lang="en-AU" baseline="0" dirty="0" err="1"/>
              <a:t>eTherapy</a:t>
            </a:r>
            <a:r>
              <a:rPr lang="en-AU" baseline="0" dirty="0"/>
              <a:t> centre for eating disorders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baseline="0" dirty="0"/>
              <a:t>Binge Eating </a:t>
            </a:r>
            <a:r>
              <a:rPr lang="en-AU" baseline="0" dirty="0" err="1"/>
              <a:t>eTherapy</a:t>
            </a:r>
            <a:r>
              <a:rPr lang="en-AU" baseline="0" dirty="0"/>
              <a:t> program is among several new programs in the works – </a:t>
            </a:r>
            <a:r>
              <a:rPr lang="en-AU" baseline="0" dirty="0" err="1"/>
              <a:t>eTherapy</a:t>
            </a:r>
            <a:r>
              <a:rPr lang="en-AU" baseline="0" dirty="0"/>
              <a:t> is the way of the future!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sz="1200" kern="1200" dirty="0">
                <a:solidFill>
                  <a:schemeClr val="tx1"/>
                </a:solidFill>
                <a:latin typeface="+mn-lt"/>
                <a:ea typeface="+mn-ea"/>
                <a:cs typeface="+mn-cs"/>
              </a:rPr>
              <a:t>Nine beds</a:t>
            </a:r>
            <a:r>
              <a:rPr lang="en-AU" sz="1200" kern="1200" baseline="0" dirty="0">
                <a:solidFill>
                  <a:schemeClr val="tx1"/>
                </a:solidFill>
                <a:latin typeface="+mn-lt"/>
                <a:ea typeface="+mn-ea"/>
                <a:cs typeface="+mn-cs"/>
              </a:rPr>
              <a:t> housed in a</a:t>
            </a:r>
            <a:r>
              <a:rPr lang="en-AU" sz="1200" kern="1200" dirty="0">
                <a:solidFill>
                  <a:schemeClr val="tx1"/>
                </a:solidFill>
                <a:latin typeface="+mn-lt"/>
                <a:ea typeface="+mn-ea"/>
                <a:cs typeface="+mn-cs"/>
              </a:rPr>
              <a:t> cutting-edge long-stay hospital unit for critically ill patients (in Sydney)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sz="1200" kern="1200" baseline="0" dirty="0">
                <a:solidFill>
                  <a:schemeClr val="tx1"/>
                </a:solidFill>
                <a:latin typeface="+mn-lt"/>
                <a:ea typeface="+mn-ea"/>
                <a:cs typeface="+mn-cs"/>
              </a:rPr>
              <a:t>M</a:t>
            </a:r>
            <a:r>
              <a:rPr lang="en-AU" sz="1200" kern="1200" dirty="0">
                <a:solidFill>
                  <a:schemeClr val="tx1"/>
                </a:solidFill>
                <a:latin typeface="+mn-lt"/>
                <a:ea typeface="+mn-ea"/>
                <a:cs typeface="+mn-cs"/>
              </a:rPr>
              <a:t>ultiple day programs in hospitals and communities across NSW</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0" i="1" u="sng" dirty="0"/>
              <a:t>We</a:t>
            </a:r>
            <a:r>
              <a:rPr lang="en-AU" b="0" i="1" u="sng" baseline="0" dirty="0"/>
              <a:t> are p</a:t>
            </a:r>
            <a:r>
              <a:rPr lang="en-AU" b="0" i="1" u="sng" dirty="0"/>
              <a:t>ioneers, on the front foot of changing technologies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1" u="sng" dirty="0"/>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latin typeface="+mn-lt"/>
                <a:ea typeface="+mn-ea"/>
                <a:cs typeface="+mn-cs"/>
              </a:rPr>
              <a:t>Inside Out has listened to the needs of ED patients and their families. Young</a:t>
            </a:r>
            <a:r>
              <a:rPr lang="en-AU" sz="1200" kern="1200" baseline="0" dirty="0">
                <a:solidFill>
                  <a:schemeClr val="tx1"/>
                </a:solidFill>
                <a:latin typeface="+mn-lt"/>
                <a:ea typeface="+mn-ea"/>
                <a:cs typeface="+mn-cs"/>
              </a:rPr>
              <a:t> people are dying unnecessarily, and cannot access the health system. Beyond CHANGE to the system, what they have told us they need is help NAVIGATING the system. As you well know the health system is a mammoth with many splintered parts that often have NO communication lines, and in most cases there is no ‘one-stop-shop’ or even ‘first port of call’ to guide the person and their family through a successful treatment journey. This had devastating consequences, people fail to receive treatments that exists, or treatment at all, and die in unacceptable numbers. </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a:solidFill>
                  <a:schemeClr val="tx1"/>
                </a:solidFill>
                <a:latin typeface="+mn-lt"/>
                <a:ea typeface="+mn-ea"/>
                <a:cs typeface="+mn-cs"/>
              </a:rPr>
              <a:t>O</a:t>
            </a:r>
            <a:r>
              <a:rPr lang="en-AU" sz="1200" kern="1200" dirty="0">
                <a:solidFill>
                  <a:schemeClr val="tx1"/>
                </a:solidFill>
                <a:latin typeface="+mn-lt"/>
                <a:ea typeface="+mn-ea"/>
                <a:cs typeface="+mn-cs"/>
              </a:rPr>
              <a:t>ver the last four years we lead</a:t>
            </a:r>
            <a:r>
              <a:rPr lang="en-AU" sz="1200" kern="1200" baseline="0" dirty="0">
                <a:solidFill>
                  <a:schemeClr val="tx1"/>
                </a:solidFill>
                <a:latin typeface="+mn-lt"/>
                <a:ea typeface="+mn-ea"/>
                <a:cs typeface="+mn-cs"/>
              </a:rPr>
              <a:t> the project of major health system change for eating disorders across NSW.  Patients were being turned away from hospitals, unable to access care in rural and remote centres and unable to get evidence based treatment in community mental health teams.  So we rebuilt the system.</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a:solidFill>
                  <a:schemeClr val="tx1"/>
                </a:solidFill>
                <a:latin typeface="+mn-lt"/>
                <a:ea typeface="+mn-ea"/>
                <a:cs typeface="+mn-cs"/>
              </a:rPr>
              <a:t>We built two tertiary expert hubs one for C&amp;A at Westmead, one for Adults at RPA, Camperdown, we got two specialist outreach teams funded at those hubs to outreach to rural and remote clinicians and teams to train and support them into treating patients, we got 17 eating disorder coordinator positions funded in NSW, one in each district and built a network linking them to the hubs and outreach teams</a:t>
            </a:r>
          </a:p>
          <a:p>
            <a:pPr lvl="0" rtl="0">
              <a:buFontTx/>
              <a:buNone/>
            </a:pPr>
            <a:endParaRPr lang="en-AU" b="0" u="sng" dirty="0"/>
          </a:p>
          <a:p>
            <a:pPr lvl="0" rtl="0">
              <a:buFontTx/>
              <a:buNone/>
            </a:pPr>
            <a:r>
              <a:rPr lang="en-AU" b="0" u="sng" dirty="0"/>
              <a:t>Education</a:t>
            </a:r>
          </a:p>
          <a:p>
            <a:pPr lvl="0" rtl="0">
              <a:buFontTx/>
              <a:buNone/>
            </a:pPr>
            <a:r>
              <a:rPr lang="en-AU" sz="1200" kern="1200" dirty="0">
                <a:solidFill>
                  <a:schemeClr val="tx1"/>
                </a:solidFill>
                <a:effectLst/>
                <a:latin typeface="+mn-lt"/>
                <a:ea typeface="+mn-ea"/>
                <a:cs typeface="+mn-cs"/>
              </a:rPr>
              <a:t>Make the issue of eating disorders an everyday conversation, for everybody. </a:t>
            </a:r>
            <a:r>
              <a:rPr lang="zh-CN" altLang="en-US" sz="1200"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Driven by the principles of knowledge translation, we will train the workforce in the most current evidence-based practice.</a:t>
            </a:r>
          </a:p>
          <a:p>
            <a:pPr lvl="0" rtl="0">
              <a:buFontTx/>
              <a:buNone/>
            </a:pPr>
            <a:endParaRPr lang="en-AU" sz="1200" b="0" u="sng" kern="1200" dirty="0">
              <a:solidFill>
                <a:schemeClr val="tx1"/>
              </a:solidFill>
              <a:effectLst/>
              <a:latin typeface="+mn-lt"/>
              <a:ea typeface="+mn-ea"/>
              <a:cs typeface="+mn-cs"/>
            </a:endParaRPr>
          </a:p>
          <a:p>
            <a:pPr lvl="0" rtl="0">
              <a:buFontTx/>
              <a:buNone/>
            </a:pPr>
            <a:r>
              <a:rPr lang="en-AU" sz="1200" b="0" u="sng" kern="1200" dirty="0">
                <a:solidFill>
                  <a:schemeClr val="tx1"/>
                </a:solidFill>
                <a:effectLst/>
                <a:latin typeface="+mn-lt"/>
                <a:ea typeface="+mn-ea"/>
                <a:cs typeface="+mn-cs"/>
              </a:rPr>
              <a:t>Public</a:t>
            </a:r>
            <a:r>
              <a:rPr lang="en-AU" sz="1200" b="0" u="sng" kern="1200" baseline="0" dirty="0">
                <a:solidFill>
                  <a:schemeClr val="tx1"/>
                </a:solidFill>
                <a:effectLst/>
                <a:latin typeface="+mn-lt"/>
                <a:ea typeface="+mn-ea"/>
                <a:cs typeface="+mn-cs"/>
              </a:rPr>
              <a:t> Policy</a:t>
            </a:r>
          </a:p>
          <a:p>
            <a:pPr lvl="0" rtl="0">
              <a:buFontTx/>
              <a:buNone/>
            </a:pPr>
            <a:r>
              <a:rPr lang="en-AU" sz="1200" kern="1200" dirty="0">
                <a:solidFill>
                  <a:schemeClr val="tx1"/>
                </a:solidFill>
                <a:effectLst/>
                <a:latin typeface="+mn-lt"/>
                <a:ea typeface="+mn-ea"/>
                <a:cs typeface="+mn-cs"/>
              </a:rPr>
              <a:t>Provide coherent and integrated public policy to address the treatment of eating disorders in all relevant sectors and all states and territories nation-wide.</a:t>
            </a:r>
            <a:endParaRPr lang="en-AU" b="0" u="sng" dirty="0"/>
          </a:p>
          <a:p>
            <a:pPr lvl="0" rtl="0"/>
            <a:r>
              <a:rPr lang="en-AU" b="1" dirty="0"/>
              <a:t>Inspired public policy:</a:t>
            </a:r>
          </a:p>
          <a:p>
            <a:pPr marL="171450" lvl="0" indent="-171450" rtl="0">
              <a:buFontTx/>
              <a:buChar char="-"/>
            </a:pPr>
            <a:r>
              <a:rPr lang="en-AU" dirty="0"/>
              <a:t>Our NSW Service Plan has transformed the delivery of eating disorder care across</a:t>
            </a:r>
            <a:r>
              <a:rPr lang="en-AU" baseline="0" dirty="0"/>
              <a:t> the state</a:t>
            </a:r>
          </a:p>
          <a:p>
            <a:pPr marL="171450" lvl="0" indent="-171450" rtl="0">
              <a:buFontTx/>
              <a:buChar char="-"/>
            </a:pPr>
            <a:r>
              <a:rPr lang="en-AU" baseline="0" dirty="0"/>
              <a:t>Sufferers can get the help they need no matter where they live in the state</a:t>
            </a:r>
          </a:p>
          <a:p>
            <a:pPr marL="171450" lvl="0" indent="-171450" rtl="0">
              <a:buFontTx/>
              <a:buChar char="-"/>
            </a:pPr>
            <a:r>
              <a:rPr lang="en-AU" baseline="0" dirty="0"/>
              <a:t>Guidelines for personal trainers and fitness instructors</a:t>
            </a:r>
          </a:p>
          <a:p>
            <a:pPr marL="171450" lvl="0" indent="-171450" rtl="0">
              <a:buFontTx/>
              <a:buChar char="-"/>
            </a:pPr>
            <a:r>
              <a:rPr lang="en-AU" baseline="0" dirty="0"/>
              <a:t>Consulted by the highest levels of Government on Mental Health Agenda</a:t>
            </a:r>
            <a:endParaRPr lang="en-AU" dirty="0"/>
          </a:p>
          <a:p>
            <a:pPr lvl="0" rtl="0"/>
            <a:endParaRPr lang="en-AU" b="1" dirty="0"/>
          </a:p>
          <a:p>
            <a:endParaRPr lang="en-AU" b="1" u="sng"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a:solidFill>
                <a:schemeClr val="tx1"/>
              </a:solidFill>
              <a:latin typeface="+mn-lt"/>
              <a:ea typeface="+mn-ea"/>
              <a:cs typeface="+mn-cs"/>
            </a:endParaRPr>
          </a:p>
          <a:p>
            <a:endParaRPr lang="en-AU" sz="1200" b="1" i="0" u="none" strike="noStrike" kern="1200" baseline="0" dirty="0">
              <a:solidFill>
                <a:schemeClr val="tx1"/>
              </a:solidFill>
              <a:latin typeface="+mn-lt"/>
              <a:ea typeface="+mn-ea"/>
              <a:cs typeface="+mn-cs"/>
            </a:endParaRPr>
          </a:p>
          <a:p>
            <a:endParaRPr lang="en-AU" sz="1200" b="1"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2EE37A5-EB02-412A-9F22-9F1CFDDA068C}" type="slidenum">
              <a:rPr lang="en-AU" smtClean="0"/>
              <a:pPr/>
              <a:t>2</a:t>
            </a:fld>
            <a:endParaRPr lang="en-AU"/>
          </a:p>
        </p:txBody>
      </p:sp>
    </p:spTree>
    <p:extLst>
      <p:ext uri="{BB962C8B-B14F-4D97-AF65-F5344CB8AC3E}">
        <p14:creationId xmlns:p14="http://schemas.microsoft.com/office/powerpoint/2010/main" val="311505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BD9CD8-D5D6-A941-9CB1-DA9A94CD4EEF}" type="slidenum">
              <a:rPr lang="en-US" smtClean="0"/>
              <a:t>4</a:t>
            </a:fld>
            <a:endParaRPr lang="en-US"/>
          </a:p>
        </p:txBody>
      </p:sp>
    </p:spTree>
    <p:extLst>
      <p:ext uri="{BB962C8B-B14F-4D97-AF65-F5344CB8AC3E}">
        <p14:creationId xmlns:p14="http://schemas.microsoft.com/office/powerpoint/2010/main" val="1288431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f88252dc4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f88252dc4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BD9CD8-D5D6-A941-9CB1-DA9A94CD4EEF}" type="slidenum">
              <a:rPr lang="en-US" smtClean="0"/>
              <a:t>8</a:t>
            </a:fld>
            <a:endParaRPr lang="en-US"/>
          </a:p>
        </p:txBody>
      </p:sp>
    </p:spTree>
    <p:extLst>
      <p:ext uri="{BB962C8B-B14F-4D97-AF65-F5344CB8AC3E}">
        <p14:creationId xmlns:p14="http://schemas.microsoft.com/office/powerpoint/2010/main" val="2468580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NICE guidelines stress the importance of including family/</a:t>
            </a:r>
            <a:r>
              <a:rPr lang="en-US" dirty="0" err="1"/>
              <a:t>carers</a:t>
            </a:r>
            <a:r>
              <a:rPr lang="en-US" dirty="0"/>
              <a:t> in evidenced based treatment for children and for adults. </a:t>
            </a:r>
          </a:p>
          <a:p>
            <a:r>
              <a:rPr lang="en-US" dirty="0"/>
              <a:t>Chronicity </a:t>
            </a:r>
          </a:p>
          <a:p>
            <a:endParaRPr lang="en-US" dirty="0"/>
          </a:p>
          <a:p>
            <a:r>
              <a:rPr lang="en-US" dirty="0"/>
              <a:t>Challenges faced by </a:t>
            </a:r>
            <a:r>
              <a:rPr lang="en-US" dirty="0" err="1"/>
              <a:t>carers</a:t>
            </a:r>
            <a:r>
              <a:rPr lang="en-US" dirty="0"/>
              <a:t>:</a:t>
            </a:r>
          </a:p>
          <a:p>
            <a:pPr marL="171450" indent="-171450">
              <a:buFont typeface="Arial" panose="020B0604020202020204" pitchFamily="34" charset="0"/>
              <a:buChar char="•"/>
            </a:pPr>
            <a:r>
              <a:rPr lang="en-AU" sz="1200" dirty="0"/>
              <a:t>Isolation</a:t>
            </a:r>
          </a:p>
          <a:p>
            <a:pPr marL="171450" indent="-171450">
              <a:buFont typeface="Arial" panose="020B0604020202020204" pitchFamily="34" charset="0"/>
              <a:buChar char="•"/>
            </a:pPr>
            <a:r>
              <a:rPr lang="en-AU" sz="1200" dirty="0"/>
              <a:t>Burnout</a:t>
            </a:r>
          </a:p>
          <a:p>
            <a:pPr marL="171450" indent="-171450">
              <a:buFont typeface="Arial" panose="020B0604020202020204" pitchFamily="34" charset="0"/>
              <a:buChar char="•"/>
            </a:pPr>
            <a:r>
              <a:rPr lang="en-AU" sz="1200" dirty="0"/>
              <a:t>Strain on relationships</a:t>
            </a:r>
          </a:p>
          <a:p>
            <a:endParaRPr lang="en-US" dirty="0"/>
          </a:p>
        </p:txBody>
      </p:sp>
      <p:sp>
        <p:nvSpPr>
          <p:cNvPr id="4" name="Slide Number Placeholder 3"/>
          <p:cNvSpPr>
            <a:spLocks noGrp="1"/>
          </p:cNvSpPr>
          <p:nvPr>
            <p:ph type="sldNum" sz="quarter" idx="5"/>
          </p:nvPr>
        </p:nvSpPr>
        <p:spPr/>
        <p:txBody>
          <a:bodyPr/>
          <a:lstStyle/>
          <a:p>
            <a:fld id="{BCBD9CD8-D5D6-A941-9CB1-DA9A94CD4EEF}" type="slidenum">
              <a:rPr lang="en-US" smtClean="0"/>
              <a:t>11</a:t>
            </a:fld>
            <a:endParaRPr lang="en-US"/>
          </a:p>
        </p:txBody>
      </p:sp>
    </p:spTree>
    <p:extLst>
      <p:ext uri="{BB962C8B-B14F-4D97-AF65-F5344CB8AC3E}">
        <p14:creationId xmlns:p14="http://schemas.microsoft.com/office/powerpoint/2010/main" val="1878823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Carer</a:t>
            </a:r>
            <a:r>
              <a:rPr lang="en-US" dirty="0"/>
              <a:t> programs have typically been targeted at parents of children with AN – a broader scope is required</a:t>
            </a:r>
          </a:p>
          <a:p>
            <a:r>
              <a:rPr lang="en-US" dirty="0"/>
              <a:t>Support programs effective to reduce isolation - targeted education and practical skills reduce distress and burden further. </a:t>
            </a:r>
          </a:p>
          <a:p>
            <a:endParaRPr lang="en-US" dirty="0"/>
          </a:p>
        </p:txBody>
      </p:sp>
      <p:sp>
        <p:nvSpPr>
          <p:cNvPr id="4" name="Slide Number Placeholder 3"/>
          <p:cNvSpPr>
            <a:spLocks noGrp="1"/>
          </p:cNvSpPr>
          <p:nvPr>
            <p:ph type="sldNum" sz="quarter" idx="5"/>
          </p:nvPr>
        </p:nvSpPr>
        <p:spPr/>
        <p:txBody>
          <a:bodyPr/>
          <a:lstStyle/>
          <a:p>
            <a:fld id="{BCBD9CD8-D5D6-A941-9CB1-DA9A94CD4EEF}" type="slidenum">
              <a:rPr lang="en-US" smtClean="0"/>
              <a:t>12</a:t>
            </a:fld>
            <a:endParaRPr lang="en-US"/>
          </a:p>
        </p:txBody>
      </p:sp>
    </p:spTree>
    <p:extLst>
      <p:ext uri="{BB962C8B-B14F-4D97-AF65-F5344CB8AC3E}">
        <p14:creationId xmlns:p14="http://schemas.microsoft.com/office/powerpoint/2010/main" val="435941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vimeo.com</a:t>
            </a:r>
            <a:r>
              <a:rPr lang="en-US" dirty="0"/>
              <a:t>/519710759 </a:t>
            </a:r>
          </a:p>
        </p:txBody>
      </p:sp>
      <p:sp>
        <p:nvSpPr>
          <p:cNvPr id="4" name="Slide Number Placeholder 3"/>
          <p:cNvSpPr>
            <a:spLocks noGrp="1"/>
          </p:cNvSpPr>
          <p:nvPr>
            <p:ph type="sldNum" sz="quarter" idx="5"/>
          </p:nvPr>
        </p:nvSpPr>
        <p:spPr/>
        <p:txBody>
          <a:bodyPr/>
          <a:lstStyle/>
          <a:p>
            <a:fld id="{BCBD9CD8-D5D6-A941-9CB1-DA9A94CD4EEF}" type="slidenum">
              <a:rPr lang="en-US" smtClean="0"/>
              <a:t>13</a:t>
            </a:fld>
            <a:endParaRPr lang="en-US"/>
          </a:p>
        </p:txBody>
      </p:sp>
    </p:spTree>
    <p:extLst>
      <p:ext uri="{BB962C8B-B14F-4D97-AF65-F5344CB8AC3E}">
        <p14:creationId xmlns:p14="http://schemas.microsoft.com/office/powerpoint/2010/main" val="511207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vimeo.com</a:t>
            </a:r>
            <a:r>
              <a:rPr lang="en-US" dirty="0"/>
              <a:t>/519710759 </a:t>
            </a:r>
          </a:p>
        </p:txBody>
      </p:sp>
      <p:sp>
        <p:nvSpPr>
          <p:cNvPr id="4" name="Slide Number Placeholder 3"/>
          <p:cNvSpPr>
            <a:spLocks noGrp="1"/>
          </p:cNvSpPr>
          <p:nvPr>
            <p:ph type="sldNum" sz="quarter" idx="5"/>
          </p:nvPr>
        </p:nvSpPr>
        <p:spPr/>
        <p:txBody>
          <a:bodyPr/>
          <a:lstStyle/>
          <a:p>
            <a:fld id="{BCBD9CD8-D5D6-A941-9CB1-DA9A94CD4EEF}" type="slidenum">
              <a:rPr lang="en-US" smtClean="0"/>
              <a:t>14</a:t>
            </a:fld>
            <a:endParaRPr lang="en-US"/>
          </a:p>
        </p:txBody>
      </p:sp>
    </p:spTree>
    <p:extLst>
      <p:ext uri="{BB962C8B-B14F-4D97-AF65-F5344CB8AC3E}">
        <p14:creationId xmlns:p14="http://schemas.microsoft.com/office/powerpoint/2010/main" val="2031384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BD9CD8-D5D6-A941-9CB1-DA9A94CD4EEF}" type="slidenum">
              <a:rPr lang="en-US" smtClean="0"/>
              <a:t>15</a:t>
            </a:fld>
            <a:endParaRPr lang="en-US"/>
          </a:p>
        </p:txBody>
      </p:sp>
    </p:spTree>
    <p:extLst>
      <p:ext uri="{BB962C8B-B14F-4D97-AF65-F5344CB8AC3E}">
        <p14:creationId xmlns:p14="http://schemas.microsoft.com/office/powerpoint/2010/main" val="3777426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&lt;iframe </a:t>
            </a:r>
            <a:r>
              <a:rPr lang="en-US" dirty="0" err="1"/>
              <a:t>src</a:t>
            </a:r>
            <a:r>
              <a:rPr lang="en-US" dirty="0"/>
              <a:t>="https://</a:t>
            </a:r>
            <a:r>
              <a:rPr lang="en-US" dirty="0" err="1"/>
              <a:t>player.vimeo.com</a:t>
            </a:r>
            <a:r>
              <a:rPr lang="en-US" dirty="0"/>
              <a:t>/video/522546503" width="640" height="351" frameborder="0" allow="</a:t>
            </a:r>
            <a:r>
              <a:rPr lang="en-US" dirty="0" err="1"/>
              <a:t>autoplay</a:t>
            </a:r>
            <a:r>
              <a:rPr lang="en-US" dirty="0"/>
              <a:t>; </a:t>
            </a:r>
            <a:r>
              <a:rPr lang="en-US" dirty="0" err="1"/>
              <a:t>fullscreen</a:t>
            </a:r>
            <a:r>
              <a:rPr lang="en-US" dirty="0"/>
              <a:t>; picture-in-picture" </a:t>
            </a:r>
            <a:r>
              <a:rPr lang="en-US" dirty="0" err="1"/>
              <a:t>allowfullscreen</a:t>
            </a:r>
            <a:r>
              <a:rPr lang="en-US" dirty="0"/>
              <a:t>&gt;&lt;/iframe&gt;</a:t>
            </a:r>
          </a:p>
        </p:txBody>
      </p:sp>
      <p:sp>
        <p:nvSpPr>
          <p:cNvPr id="4" name="Slide Number Placeholder 3"/>
          <p:cNvSpPr>
            <a:spLocks noGrp="1"/>
          </p:cNvSpPr>
          <p:nvPr>
            <p:ph type="sldNum" sz="quarter" idx="5"/>
          </p:nvPr>
        </p:nvSpPr>
        <p:spPr/>
        <p:txBody>
          <a:bodyPr/>
          <a:lstStyle/>
          <a:p>
            <a:fld id="{BCBD9CD8-D5D6-A941-9CB1-DA9A94CD4EEF}" type="slidenum">
              <a:rPr lang="en-US" smtClean="0"/>
              <a:t>16</a:t>
            </a:fld>
            <a:endParaRPr lang="en-US"/>
          </a:p>
        </p:txBody>
      </p:sp>
    </p:spTree>
    <p:extLst>
      <p:ext uri="{BB962C8B-B14F-4D97-AF65-F5344CB8AC3E}">
        <p14:creationId xmlns:p14="http://schemas.microsoft.com/office/powerpoint/2010/main" val="2802648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BD9CD8-D5D6-A941-9CB1-DA9A94CD4EEF}" type="slidenum">
              <a:rPr lang="en-US" smtClean="0"/>
              <a:t>17</a:t>
            </a:fld>
            <a:endParaRPr lang="en-US"/>
          </a:p>
        </p:txBody>
      </p:sp>
    </p:spTree>
    <p:extLst>
      <p:ext uri="{BB962C8B-B14F-4D97-AF65-F5344CB8AC3E}">
        <p14:creationId xmlns:p14="http://schemas.microsoft.com/office/powerpoint/2010/main" val="4176541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0848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98099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82921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54868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7/30/22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39652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7/30/22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966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7/30/22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72782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97965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91564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95326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94171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4"/>
        <p:cNvGrpSpPr/>
        <p:nvPr/>
      </p:nvGrpSpPr>
      <p:grpSpPr>
        <a:xfrm>
          <a:off x="0" y="0"/>
          <a:ext cx="0" cy="0"/>
          <a:chOff x="0" y="0"/>
          <a:chExt cx="0" cy="0"/>
        </a:xfrm>
      </p:grpSpPr>
      <p:sp>
        <p:nvSpPr>
          <p:cNvPr id="45" name="Google Shape;45;p5"/>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6" name="Google Shape;46;p5"/>
          <p:cNvGrpSpPr/>
          <p:nvPr/>
        </p:nvGrpSpPr>
        <p:grpSpPr>
          <a:xfrm>
            <a:off x="1107190" y="1588342"/>
            <a:ext cx="994351" cy="61101"/>
            <a:chOff x="4580561" y="2589004"/>
            <a:chExt cx="1064464" cy="25200"/>
          </a:xfrm>
        </p:grpSpPr>
        <p:sp>
          <p:nvSpPr>
            <p:cNvPr id="47" name="Google Shape;47;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 name="Google Shape;49;p5"/>
          <p:cNvSpPr txBox="1">
            <a:spLocks noGrp="1"/>
          </p:cNvSpPr>
          <p:nvPr>
            <p:ph type="title"/>
          </p:nvPr>
        </p:nvSpPr>
        <p:spPr>
          <a:xfrm>
            <a:off x="972600" y="1758200"/>
            <a:ext cx="10251600" cy="7136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3467">
                <a:solidFill>
                  <a:schemeClr val="dk2"/>
                </a:solidFill>
                <a:latin typeface="Museo Sans Rounded 500" panose="02000000000000000000" pitchFamily="2" charset="77"/>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dirty="0"/>
          </a:p>
        </p:txBody>
      </p:sp>
      <p:sp>
        <p:nvSpPr>
          <p:cNvPr id="50" name="Google Shape;50;p5"/>
          <p:cNvSpPr txBox="1">
            <a:spLocks noGrp="1"/>
          </p:cNvSpPr>
          <p:nvPr>
            <p:ph type="body" idx="1"/>
          </p:nvPr>
        </p:nvSpPr>
        <p:spPr>
          <a:xfrm>
            <a:off x="972600" y="2771833"/>
            <a:ext cx="10251600" cy="3014800"/>
          </a:xfrm>
          <a:prstGeom prst="rect">
            <a:avLst/>
          </a:prstGeom>
        </p:spPr>
        <p:txBody>
          <a:bodyPr spcFirstLastPara="1" wrap="square" lIns="91425" tIns="91425" rIns="91425" bIns="91425" anchor="t" anchorCtr="0"/>
          <a:lstStyle>
            <a:lvl1pPr marL="609585" lvl="0" indent="-414856">
              <a:spcBef>
                <a:spcPts val="0"/>
              </a:spcBef>
              <a:spcAft>
                <a:spcPts val="0"/>
              </a:spcAft>
              <a:buSzPts val="1300"/>
              <a:buChar char="●"/>
              <a:defRPr/>
            </a:lvl1pPr>
            <a:lvl2pPr marL="1219170" lvl="1" indent="-397923">
              <a:spcBef>
                <a:spcPts val="2133"/>
              </a:spcBef>
              <a:spcAft>
                <a:spcPts val="0"/>
              </a:spcAft>
              <a:buSzPts val="1100"/>
              <a:buChar char="○"/>
              <a:defRPr/>
            </a:lvl2pPr>
            <a:lvl3pPr marL="1828754" lvl="2" indent="-397923">
              <a:spcBef>
                <a:spcPts val="2133"/>
              </a:spcBef>
              <a:spcAft>
                <a:spcPts val="0"/>
              </a:spcAft>
              <a:buSzPts val="1100"/>
              <a:buChar char="■"/>
              <a:defRPr/>
            </a:lvl3pPr>
            <a:lvl4pPr marL="2438339" lvl="3" indent="-397923">
              <a:spcBef>
                <a:spcPts val="2133"/>
              </a:spcBef>
              <a:spcAft>
                <a:spcPts val="0"/>
              </a:spcAft>
              <a:buSzPts val="1100"/>
              <a:buChar char="●"/>
              <a:defRPr/>
            </a:lvl4pPr>
            <a:lvl5pPr marL="3047924" lvl="4" indent="-397923">
              <a:spcBef>
                <a:spcPts val="2133"/>
              </a:spcBef>
              <a:spcAft>
                <a:spcPts val="0"/>
              </a:spcAft>
              <a:buSzPts val="1100"/>
              <a:buChar char="○"/>
              <a:defRPr/>
            </a:lvl5pPr>
            <a:lvl6pPr marL="3657509" lvl="5" indent="-397923">
              <a:spcBef>
                <a:spcPts val="2133"/>
              </a:spcBef>
              <a:spcAft>
                <a:spcPts val="0"/>
              </a:spcAft>
              <a:buSzPts val="1100"/>
              <a:buChar char="■"/>
              <a:defRPr/>
            </a:lvl6pPr>
            <a:lvl7pPr marL="4267093" lvl="6" indent="-397923">
              <a:spcBef>
                <a:spcPts val="2133"/>
              </a:spcBef>
              <a:spcAft>
                <a:spcPts val="0"/>
              </a:spcAft>
              <a:buSzPts val="1100"/>
              <a:buChar char="●"/>
              <a:defRPr/>
            </a:lvl7pPr>
            <a:lvl8pPr marL="4876678" lvl="7" indent="-397923">
              <a:spcBef>
                <a:spcPts val="2133"/>
              </a:spcBef>
              <a:spcAft>
                <a:spcPts val="0"/>
              </a:spcAft>
              <a:buSzPts val="1100"/>
              <a:buChar char="○"/>
              <a:defRPr/>
            </a:lvl8pPr>
            <a:lvl9pPr marL="5486263" lvl="8" indent="-397923">
              <a:spcBef>
                <a:spcPts val="2133"/>
              </a:spcBef>
              <a:spcAft>
                <a:spcPts val="2133"/>
              </a:spcAft>
              <a:buSzPts val="1100"/>
              <a:buChar char="■"/>
              <a:defRPr/>
            </a:lvl9pPr>
          </a:lstStyle>
          <a:p>
            <a:endParaRPr/>
          </a:p>
        </p:txBody>
      </p:sp>
      <p:sp>
        <p:nvSpPr>
          <p:cNvPr id="51" name="Google Shape;51;p5"/>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52" name="Google Shape;52;p5">
            <a:hlinkClick r:id="rId2" action="ppaction://hlinksldjump"/>
          </p:cNvPr>
          <p:cNvSpPr/>
          <p:nvPr/>
        </p:nvSpPr>
        <p:spPr>
          <a:xfrm>
            <a:off x="11040600" y="0"/>
            <a:ext cx="1151200" cy="605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53" name="Google Shape;53;p5">
            <a:hlinkClick r:id="rId2" action="ppaction://hlinksldjump"/>
          </p:cNvPr>
          <p:cNvCxnSpPr/>
          <p:nvPr/>
        </p:nvCxnSpPr>
        <p:spPr>
          <a:xfrm>
            <a:off x="11465089" y="288467"/>
            <a:ext cx="288400" cy="0"/>
          </a:xfrm>
          <a:prstGeom prst="straightConnector1">
            <a:avLst/>
          </a:prstGeom>
          <a:noFill/>
          <a:ln w="9525" cap="flat" cmpd="sng">
            <a:solidFill>
              <a:srgbClr val="B7B7B7"/>
            </a:solidFill>
            <a:prstDash val="solid"/>
            <a:round/>
            <a:headEnd type="none" w="med" len="med"/>
            <a:tailEnd type="none" w="med" len="med"/>
          </a:ln>
        </p:spPr>
      </p:cxnSp>
      <p:cxnSp>
        <p:nvCxnSpPr>
          <p:cNvPr id="54" name="Google Shape;54;p5">
            <a:hlinkClick r:id="rId2" action="ppaction://hlinksldjump"/>
          </p:cNvPr>
          <p:cNvCxnSpPr/>
          <p:nvPr/>
        </p:nvCxnSpPr>
        <p:spPr>
          <a:xfrm>
            <a:off x="11465089" y="333517"/>
            <a:ext cx="288400" cy="0"/>
          </a:xfrm>
          <a:prstGeom prst="straightConnector1">
            <a:avLst/>
          </a:prstGeom>
          <a:noFill/>
          <a:ln w="9525" cap="flat" cmpd="sng">
            <a:solidFill>
              <a:srgbClr val="B7B7B7"/>
            </a:solidFill>
            <a:prstDash val="solid"/>
            <a:round/>
            <a:headEnd type="none" w="med" len="med"/>
            <a:tailEnd type="none" w="med" len="med"/>
          </a:ln>
        </p:spPr>
      </p:cxnSp>
      <p:cxnSp>
        <p:nvCxnSpPr>
          <p:cNvPr id="55" name="Google Shape;55;p5">
            <a:hlinkClick r:id="rId2" action="ppaction://hlinksldjump"/>
          </p:cNvPr>
          <p:cNvCxnSpPr/>
          <p:nvPr/>
        </p:nvCxnSpPr>
        <p:spPr>
          <a:xfrm>
            <a:off x="11465089" y="378567"/>
            <a:ext cx="288400" cy="0"/>
          </a:xfrm>
          <a:prstGeom prst="straightConnector1">
            <a:avLst/>
          </a:prstGeom>
          <a:noFill/>
          <a:ln w="9525" cap="flat" cmpd="sng">
            <a:solidFill>
              <a:srgbClr val="B7B7B7"/>
            </a:solidFill>
            <a:prstDash val="solid"/>
            <a:round/>
            <a:headEnd type="none" w="med" len="med"/>
            <a:tailEnd type="none" w="med" len="med"/>
          </a:ln>
        </p:spPr>
      </p:cxnSp>
    </p:spTree>
    <p:extLst>
      <p:ext uri="{BB962C8B-B14F-4D97-AF65-F5344CB8AC3E}">
        <p14:creationId xmlns:p14="http://schemas.microsoft.com/office/powerpoint/2010/main" val="3193690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73"/>
        <p:cNvGrpSpPr/>
        <p:nvPr/>
      </p:nvGrpSpPr>
      <p:grpSpPr>
        <a:xfrm>
          <a:off x="0" y="0"/>
          <a:ext cx="0" cy="0"/>
          <a:chOff x="0" y="0"/>
          <a:chExt cx="0" cy="0"/>
        </a:xfrm>
      </p:grpSpPr>
      <p:sp>
        <p:nvSpPr>
          <p:cNvPr id="74" name="Google Shape;74;p8"/>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5" name="Google Shape;75;p8"/>
          <p:cNvGrpSpPr/>
          <p:nvPr/>
        </p:nvGrpSpPr>
        <p:grpSpPr>
          <a:xfrm>
            <a:off x="1107190" y="1588342"/>
            <a:ext cx="994351" cy="61101"/>
            <a:chOff x="4580561" y="2589004"/>
            <a:chExt cx="1064464" cy="25200"/>
          </a:xfrm>
        </p:grpSpPr>
        <p:sp>
          <p:nvSpPr>
            <p:cNvPr id="76" name="Google Shape;76;p8"/>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8"/>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8" name="Google Shape;78;p8"/>
          <p:cNvSpPr txBox="1">
            <a:spLocks noGrp="1"/>
          </p:cNvSpPr>
          <p:nvPr>
            <p:ph type="title"/>
          </p:nvPr>
        </p:nvSpPr>
        <p:spPr>
          <a:xfrm>
            <a:off x="972600" y="1758200"/>
            <a:ext cx="10251200" cy="7136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3467">
                <a:solidFill>
                  <a:schemeClr val="dk2"/>
                </a:solidFill>
                <a:latin typeface="Museo Sans Rounded 500" panose="02000000000000000000" pitchFamily="2" charset="77"/>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a:p>
        </p:txBody>
      </p:sp>
      <p:sp>
        <p:nvSpPr>
          <p:cNvPr id="79" name="Google Shape;79;p8"/>
          <p:cNvSpPr txBox="1">
            <a:spLocks noGrp="1"/>
          </p:cNvSpPr>
          <p:nvPr>
            <p:ph type="body" idx="1"/>
          </p:nvPr>
        </p:nvSpPr>
        <p:spPr>
          <a:xfrm>
            <a:off x="972433" y="2771833"/>
            <a:ext cx="5032400" cy="3014800"/>
          </a:xfrm>
          <a:prstGeom prst="rect">
            <a:avLst/>
          </a:prstGeom>
        </p:spPr>
        <p:txBody>
          <a:bodyPr spcFirstLastPara="1" wrap="square" lIns="91425" tIns="91425" rIns="91425" bIns="91425" anchor="t" anchorCtr="0"/>
          <a:lstStyle>
            <a:lvl1pPr marL="609585" lvl="0" indent="-414856">
              <a:spcBef>
                <a:spcPts val="0"/>
              </a:spcBef>
              <a:spcAft>
                <a:spcPts val="0"/>
              </a:spcAft>
              <a:buSzPts val="1300"/>
              <a:buChar char="●"/>
              <a:defRPr>
                <a:latin typeface="Museo Sans Rounded 500" panose="02000000000000000000" pitchFamily="2" charset="77"/>
              </a:defRPr>
            </a:lvl1pPr>
            <a:lvl2pPr marL="1219170" lvl="1" indent="-397923">
              <a:spcBef>
                <a:spcPts val="2133"/>
              </a:spcBef>
              <a:spcAft>
                <a:spcPts val="0"/>
              </a:spcAft>
              <a:buSzPts val="1100"/>
              <a:buChar char="○"/>
              <a:defRPr/>
            </a:lvl2pPr>
            <a:lvl3pPr marL="1828754" lvl="2" indent="-397923">
              <a:spcBef>
                <a:spcPts val="2133"/>
              </a:spcBef>
              <a:spcAft>
                <a:spcPts val="0"/>
              </a:spcAft>
              <a:buSzPts val="1100"/>
              <a:buChar char="■"/>
              <a:defRPr/>
            </a:lvl3pPr>
            <a:lvl4pPr marL="2438339" lvl="3" indent="-397923">
              <a:spcBef>
                <a:spcPts val="2133"/>
              </a:spcBef>
              <a:spcAft>
                <a:spcPts val="0"/>
              </a:spcAft>
              <a:buSzPts val="1100"/>
              <a:buChar char="●"/>
              <a:defRPr/>
            </a:lvl4pPr>
            <a:lvl5pPr marL="3047924" lvl="4" indent="-397923">
              <a:spcBef>
                <a:spcPts val="2133"/>
              </a:spcBef>
              <a:spcAft>
                <a:spcPts val="0"/>
              </a:spcAft>
              <a:buSzPts val="1100"/>
              <a:buChar char="○"/>
              <a:defRPr/>
            </a:lvl5pPr>
            <a:lvl6pPr marL="3657509" lvl="5" indent="-397923">
              <a:spcBef>
                <a:spcPts val="2133"/>
              </a:spcBef>
              <a:spcAft>
                <a:spcPts val="0"/>
              </a:spcAft>
              <a:buSzPts val="1100"/>
              <a:buChar char="■"/>
              <a:defRPr/>
            </a:lvl6pPr>
            <a:lvl7pPr marL="4267093" lvl="6" indent="-397923">
              <a:spcBef>
                <a:spcPts val="2133"/>
              </a:spcBef>
              <a:spcAft>
                <a:spcPts val="0"/>
              </a:spcAft>
              <a:buSzPts val="1100"/>
              <a:buChar char="●"/>
              <a:defRPr/>
            </a:lvl7pPr>
            <a:lvl8pPr marL="4876678" lvl="7" indent="-397923">
              <a:spcBef>
                <a:spcPts val="2133"/>
              </a:spcBef>
              <a:spcAft>
                <a:spcPts val="0"/>
              </a:spcAft>
              <a:buSzPts val="1100"/>
              <a:buChar char="○"/>
              <a:defRPr/>
            </a:lvl8pPr>
            <a:lvl9pPr marL="5486263" lvl="8" indent="-397923">
              <a:spcBef>
                <a:spcPts val="2133"/>
              </a:spcBef>
              <a:spcAft>
                <a:spcPts val="2133"/>
              </a:spcAft>
              <a:buSzPts val="1100"/>
              <a:buChar char="■"/>
              <a:defRPr/>
            </a:lvl9pPr>
          </a:lstStyle>
          <a:p>
            <a:endParaRPr dirty="0"/>
          </a:p>
        </p:txBody>
      </p:sp>
      <p:sp>
        <p:nvSpPr>
          <p:cNvPr id="80" name="Google Shape;80;p8"/>
          <p:cNvSpPr txBox="1">
            <a:spLocks noGrp="1"/>
          </p:cNvSpPr>
          <p:nvPr>
            <p:ph type="body" idx="2"/>
          </p:nvPr>
        </p:nvSpPr>
        <p:spPr>
          <a:xfrm>
            <a:off x="6191472" y="2771833"/>
            <a:ext cx="5032400" cy="3014800"/>
          </a:xfrm>
          <a:prstGeom prst="rect">
            <a:avLst/>
          </a:prstGeom>
        </p:spPr>
        <p:txBody>
          <a:bodyPr spcFirstLastPara="1" wrap="square" lIns="91425" tIns="91425" rIns="91425" bIns="91425" anchor="t" anchorCtr="0"/>
          <a:lstStyle>
            <a:lvl1pPr marL="609585" lvl="0" indent="-414856">
              <a:spcBef>
                <a:spcPts val="0"/>
              </a:spcBef>
              <a:spcAft>
                <a:spcPts val="0"/>
              </a:spcAft>
              <a:buSzPts val="1300"/>
              <a:buChar char="●"/>
              <a:defRPr>
                <a:latin typeface="Museo Sans Rounded 500" panose="02000000000000000000" pitchFamily="2" charset="77"/>
              </a:defRPr>
            </a:lvl1pPr>
            <a:lvl2pPr marL="1219170" lvl="1" indent="-397923">
              <a:spcBef>
                <a:spcPts val="2133"/>
              </a:spcBef>
              <a:spcAft>
                <a:spcPts val="0"/>
              </a:spcAft>
              <a:buSzPts val="1100"/>
              <a:buChar char="○"/>
              <a:defRPr/>
            </a:lvl2pPr>
            <a:lvl3pPr marL="1828754" lvl="2" indent="-397923">
              <a:spcBef>
                <a:spcPts val="2133"/>
              </a:spcBef>
              <a:spcAft>
                <a:spcPts val="0"/>
              </a:spcAft>
              <a:buSzPts val="1100"/>
              <a:buChar char="■"/>
              <a:defRPr/>
            </a:lvl3pPr>
            <a:lvl4pPr marL="2438339" lvl="3" indent="-397923">
              <a:spcBef>
                <a:spcPts val="2133"/>
              </a:spcBef>
              <a:spcAft>
                <a:spcPts val="0"/>
              </a:spcAft>
              <a:buSzPts val="1100"/>
              <a:buChar char="●"/>
              <a:defRPr/>
            </a:lvl4pPr>
            <a:lvl5pPr marL="3047924" lvl="4" indent="-397923">
              <a:spcBef>
                <a:spcPts val="2133"/>
              </a:spcBef>
              <a:spcAft>
                <a:spcPts val="0"/>
              </a:spcAft>
              <a:buSzPts val="1100"/>
              <a:buChar char="○"/>
              <a:defRPr/>
            </a:lvl5pPr>
            <a:lvl6pPr marL="3657509" lvl="5" indent="-397923">
              <a:spcBef>
                <a:spcPts val="2133"/>
              </a:spcBef>
              <a:spcAft>
                <a:spcPts val="0"/>
              </a:spcAft>
              <a:buSzPts val="1100"/>
              <a:buChar char="■"/>
              <a:defRPr/>
            </a:lvl6pPr>
            <a:lvl7pPr marL="4267093" lvl="6" indent="-397923">
              <a:spcBef>
                <a:spcPts val="2133"/>
              </a:spcBef>
              <a:spcAft>
                <a:spcPts val="0"/>
              </a:spcAft>
              <a:buSzPts val="1100"/>
              <a:buChar char="●"/>
              <a:defRPr/>
            </a:lvl7pPr>
            <a:lvl8pPr marL="4876678" lvl="7" indent="-397923">
              <a:spcBef>
                <a:spcPts val="2133"/>
              </a:spcBef>
              <a:spcAft>
                <a:spcPts val="0"/>
              </a:spcAft>
              <a:buSzPts val="1100"/>
              <a:buChar char="○"/>
              <a:defRPr/>
            </a:lvl8pPr>
            <a:lvl9pPr marL="5486263" lvl="8" indent="-397923">
              <a:spcBef>
                <a:spcPts val="2133"/>
              </a:spcBef>
              <a:spcAft>
                <a:spcPts val="2133"/>
              </a:spcAft>
              <a:buSzPts val="1100"/>
              <a:buChar char="■"/>
              <a:defRPr/>
            </a:lvl9pPr>
          </a:lstStyle>
          <a:p>
            <a:endParaRPr/>
          </a:p>
        </p:txBody>
      </p:sp>
      <p:sp>
        <p:nvSpPr>
          <p:cNvPr id="81" name="Google Shape;81;p8"/>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82" name="Google Shape;82;p8">
            <a:hlinkClick r:id="rId2" action="ppaction://hlinksldjump"/>
          </p:cNvPr>
          <p:cNvSpPr/>
          <p:nvPr/>
        </p:nvSpPr>
        <p:spPr>
          <a:xfrm>
            <a:off x="11040600" y="0"/>
            <a:ext cx="1151200" cy="605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83" name="Google Shape;83;p8">
            <a:hlinkClick r:id="rId2" action="ppaction://hlinksldjump"/>
          </p:cNvPr>
          <p:cNvCxnSpPr/>
          <p:nvPr/>
        </p:nvCxnSpPr>
        <p:spPr>
          <a:xfrm>
            <a:off x="11465089" y="288467"/>
            <a:ext cx="288400" cy="0"/>
          </a:xfrm>
          <a:prstGeom prst="straightConnector1">
            <a:avLst/>
          </a:prstGeom>
          <a:noFill/>
          <a:ln w="9525" cap="flat" cmpd="sng">
            <a:solidFill>
              <a:srgbClr val="B7B7B7"/>
            </a:solidFill>
            <a:prstDash val="solid"/>
            <a:round/>
            <a:headEnd type="none" w="med" len="med"/>
            <a:tailEnd type="none" w="med" len="med"/>
          </a:ln>
        </p:spPr>
      </p:cxnSp>
      <p:cxnSp>
        <p:nvCxnSpPr>
          <p:cNvPr id="84" name="Google Shape;84;p8">
            <a:hlinkClick r:id="rId2" action="ppaction://hlinksldjump"/>
          </p:cNvPr>
          <p:cNvCxnSpPr/>
          <p:nvPr/>
        </p:nvCxnSpPr>
        <p:spPr>
          <a:xfrm>
            <a:off x="11465089" y="333517"/>
            <a:ext cx="288400" cy="0"/>
          </a:xfrm>
          <a:prstGeom prst="straightConnector1">
            <a:avLst/>
          </a:prstGeom>
          <a:noFill/>
          <a:ln w="9525" cap="flat" cmpd="sng">
            <a:solidFill>
              <a:srgbClr val="B7B7B7"/>
            </a:solidFill>
            <a:prstDash val="solid"/>
            <a:round/>
            <a:headEnd type="none" w="med" len="med"/>
            <a:tailEnd type="none" w="med" len="med"/>
          </a:ln>
        </p:spPr>
      </p:cxnSp>
      <p:cxnSp>
        <p:nvCxnSpPr>
          <p:cNvPr id="85" name="Google Shape;85;p8">
            <a:hlinkClick r:id="rId2" action="ppaction://hlinksldjump"/>
          </p:cNvPr>
          <p:cNvCxnSpPr/>
          <p:nvPr/>
        </p:nvCxnSpPr>
        <p:spPr>
          <a:xfrm>
            <a:off x="11465089" y="378567"/>
            <a:ext cx="288400" cy="0"/>
          </a:xfrm>
          <a:prstGeom prst="straightConnector1">
            <a:avLst/>
          </a:prstGeom>
          <a:noFill/>
          <a:ln w="9525" cap="flat" cmpd="sng">
            <a:solidFill>
              <a:srgbClr val="B7B7B7"/>
            </a:solidFill>
            <a:prstDash val="solid"/>
            <a:round/>
            <a:headEnd type="none" w="med" len="med"/>
            <a:tailEnd type="none" w="med" len="med"/>
          </a:ln>
        </p:spPr>
      </p:cxnSp>
    </p:spTree>
    <p:extLst>
      <p:ext uri="{BB962C8B-B14F-4D97-AF65-F5344CB8AC3E}">
        <p14:creationId xmlns:p14="http://schemas.microsoft.com/office/powerpoint/2010/main" val="179304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7/30/22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
        <p:nvSpPr>
          <p:cNvPr id="7" name="Rounded Rectangle 6">
            <a:extLst>
              <a:ext uri="{FF2B5EF4-FFF2-40B4-BE49-F238E27FC236}">
                <a16:creationId xmlns:a16="http://schemas.microsoft.com/office/drawing/2014/main" id="{FA56C952-2B23-8F48-B863-0076C587621C}"/>
              </a:ext>
            </a:extLst>
          </p:cNvPr>
          <p:cNvSpPr/>
          <p:nvPr userDrawn="1"/>
        </p:nvSpPr>
        <p:spPr>
          <a:xfrm>
            <a:off x="-1216383" y="416893"/>
            <a:ext cx="17038711" cy="1134236"/>
          </a:xfrm>
          <a:prstGeom prst="roundRect">
            <a:avLst>
              <a:gd name="adj" fmla="val 0"/>
            </a:avLst>
          </a:prstGeom>
          <a:solidFill>
            <a:srgbClr val="E05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endParaRPr lang="en-AU" sz="10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8" name="Block Arc 7">
            <a:extLst>
              <a:ext uri="{FF2B5EF4-FFF2-40B4-BE49-F238E27FC236}">
                <a16:creationId xmlns:a16="http://schemas.microsoft.com/office/drawing/2014/main" id="{DF3C02FF-FF41-C24C-90D3-4764E965A00B}"/>
              </a:ext>
            </a:extLst>
          </p:cNvPr>
          <p:cNvSpPr/>
          <p:nvPr userDrawn="1"/>
        </p:nvSpPr>
        <p:spPr>
          <a:xfrm rot="16200000">
            <a:off x="11272313" y="-301831"/>
            <a:ext cx="6881109" cy="9540583"/>
          </a:xfrm>
          <a:prstGeom prst="blockArc">
            <a:avLst>
              <a:gd name="adj1" fmla="val 11228018"/>
              <a:gd name="adj2" fmla="val 20641953"/>
              <a:gd name="adj3" fmla="val 2453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9" name="Picture 8">
            <a:extLst>
              <a:ext uri="{FF2B5EF4-FFF2-40B4-BE49-F238E27FC236}">
                <a16:creationId xmlns:a16="http://schemas.microsoft.com/office/drawing/2014/main" id="{9AC29C34-5726-0A4F-8150-72779AD98AA8}"/>
              </a:ext>
            </a:extLst>
          </p:cNvPr>
          <p:cNvPicPr>
            <a:picLocks noChangeAspect="1"/>
          </p:cNvPicPr>
          <p:nvPr userDrawn="1"/>
        </p:nvPicPr>
        <p:blipFill>
          <a:blip r:embed="rId15">
            <a:biLevel thresh="25000"/>
          </a:blip>
          <a:stretch>
            <a:fillRect/>
          </a:stretch>
        </p:blipFill>
        <p:spPr>
          <a:xfrm>
            <a:off x="9331550" y="612983"/>
            <a:ext cx="2349567" cy="751145"/>
          </a:xfrm>
          <a:prstGeom prst="rect">
            <a:avLst/>
          </a:prstGeom>
        </p:spPr>
      </p:pic>
    </p:spTree>
    <p:extLst>
      <p:ext uri="{BB962C8B-B14F-4D97-AF65-F5344CB8AC3E}">
        <p14:creationId xmlns:p14="http://schemas.microsoft.com/office/powerpoint/2010/main" val="2851788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player.vimeo.com/video/519710759?app_id=122963" TargetMode="External"/><Relationship Id="rId6" Type="http://schemas.openxmlformats.org/officeDocument/2006/relationships/image" Target="../media/image17.jpeg"/><Relationship Id="rId5" Type="http://schemas.microsoft.com/office/2007/relationships/hdphoto" Target="../media/hdphoto3.wdp"/><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 Id="rId14" Type="http://schemas.openxmlformats.org/officeDocument/2006/relationships/image" Target="../media/image29.sv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2.sv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hyperlink" Target="https://vimeo.com/522546503" TargetMode="External"/><Relationship Id="rId2" Type="http://schemas.openxmlformats.org/officeDocument/2006/relationships/slideLayout" Target="../slideLayouts/slideLayout2.xml"/><Relationship Id="rId1" Type="http://schemas.openxmlformats.org/officeDocument/2006/relationships/video" Target="https://player.vimeo.com/video/522546503?app_id=122963" TargetMode="External"/><Relationship Id="rId6" Type="http://schemas.openxmlformats.org/officeDocument/2006/relationships/image" Target="../media/image35.jpeg"/><Relationship Id="rId5" Type="http://schemas.openxmlformats.org/officeDocument/2006/relationships/image" Target="../media/image34.sv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3322F-D3E9-48BB-AD3A-9483C44AECE0}"/>
              </a:ext>
            </a:extLst>
          </p:cNvPr>
          <p:cNvSpPr>
            <a:spLocks noGrp="1"/>
          </p:cNvSpPr>
          <p:nvPr>
            <p:ph type="ctrTitle"/>
          </p:nvPr>
        </p:nvSpPr>
        <p:spPr>
          <a:xfrm>
            <a:off x="1524000" y="1607785"/>
            <a:ext cx="9144000" cy="2387600"/>
          </a:xfrm>
        </p:spPr>
        <p:txBody>
          <a:bodyPr/>
          <a:lstStyle/>
          <a:p>
            <a:r>
              <a:rPr lang="en-AU" dirty="0"/>
              <a:t>Carer Support</a:t>
            </a:r>
            <a:br>
              <a:rPr lang="en-AU" dirty="0"/>
            </a:br>
            <a:r>
              <a:rPr lang="en-AU" dirty="0"/>
              <a:t>The role of InsideOut</a:t>
            </a:r>
          </a:p>
        </p:txBody>
      </p:sp>
      <p:sp>
        <p:nvSpPr>
          <p:cNvPr id="3" name="Subtitle 2">
            <a:extLst>
              <a:ext uri="{FF2B5EF4-FFF2-40B4-BE49-F238E27FC236}">
                <a16:creationId xmlns:a16="http://schemas.microsoft.com/office/drawing/2014/main" id="{CA426BAE-EEAD-486D-B241-4840AE5429C4}"/>
              </a:ext>
            </a:extLst>
          </p:cNvPr>
          <p:cNvSpPr>
            <a:spLocks noGrp="1"/>
          </p:cNvSpPr>
          <p:nvPr>
            <p:ph type="subTitle" idx="1"/>
          </p:nvPr>
        </p:nvSpPr>
        <p:spPr>
          <a:xfrm>
            <a:off x="2003168" y="4138870"/>
            <a:ext cx="9144000" cy="1655762"/>
          </a:xfrm>
        </p:spPr>
        <p:txBody>
          <a:bodyPr/>
          <a:lstStyle/>
          <a:p>
            <a:pPr algn="r"/>
            <a:r>
              <a:rPr lang="en-AU" dirty="0"/>
              <a:t>Danielle Maloney</a:t>
            </a:r>
          </a:p>
          <a:p>
            <a:pPr algn="r"/>
            <a:r>
              <a:rPr lang="en-AU" dirty="0"/>
              <a:t>Deputy Director</a:t>
            </a:r>
          </a:p>
          <a:p>
            <a:pPr algn="r"/>
            <a:r>
              <a:rPr lang="en-AU" dirty="0"/>
              <a:t>Head of Service Development and Policy</a:t>
            </a:r>
          </a:p>
        </p:txBody>
      </p:sp>
      <p:pic>
        <p:nvPicPr>
          <p:cNvPr id="4" name="Picture 3">
            <a:extLst>
              <a:ext uri="{FF2B5EF4-FFF2-40B4-BE49-F238E27FC236}">
                <a16:creationId xmlns:a16="http://schemas.microsoft.com/office/drawing/2014/main" id="{EFEF00E5-97FD-4666-B713-2BC0D8A9CDC8}"/>
              </a:ext>
            </a:extLst>
          </p:cNvPr>
          <p:cNvPicPr>
            <a:picLocks noChangeAspect="1"/>
          </p:cNvPicPr>
          <p:nvPr/>
        </p:nvPicPr>
        <p:blipFill>
          <a:blip r:embed="rId3"/>
          <a:stretch>
            <a:fillRect/>
          </a:stretch>
        </p:blipFill>
        <p:spPr>
          <a:xfrm>
            <a:off x="287867" y="5557926"/>
            <a:ext cx="2116666" cy="993161"/>
          </a:xfrm>
          <a:prstGeom prst="rect">
            <a:avLst/>
          </a:prstGeom>
        </p:spPr>
      </p:pic>
      <p:pic>
        <p:nvPicPr>
          <p:cNvPr id="5" name="Picture 4" descr="Text&#10;&#10;Description automatically generated with medium confidence">
            <a:extLst>
              <a:ext uri="{FF2B5EF4-FFF2-40B4-BE49-F238E27FC236}">
                <a16:creationId xmlns:a16="http://schemas.microsoft.com/office/drawing/2014/main" id="{826EBC5B-C46C-40FD-BA16-2B8CC91CE407}"/>
              </a:ext>
            </a:extLst>
          </p:cNvPr>
          <p:cNvPicPr>
            <a:picLocks noChangeAspect="1"/>
          </p:cNvPicPr>
          <p:nvPr/>
        </p:nvPicPr>
        <p:blipFill>
          <a:blip r:embed="rId4"/>
          <a:stretch>
            <a:fillRect/>
          </a:stretch>
        </p:blipFill>
        <p:spPr>
          <a:xfrm>
            <a:off x="8047201" y="5729613"/>
            <a:ext cx="2969534" cy="821474"/>
          </a:xfrm>
          <a:prstGeom prst="rect">
            <a:avLst/>
          </a:prstGeom>
        </p:spPr>
      </p:pic>
    </p:spTree>
    <p:extLst>
      <p:ext uri="{BB962C8B-B14F-4D97-AF65-F5344CB8AC3E}">
        <p14:creationId xmlns:p14="http://schemas.microsoft.com/office/powerpoint/2010/main" val="2025699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alphaModFix amt="53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5545" y="-745287"/>
            <a:ext cx="12223089" cy="8641181"/>
          </a:xfrm>
          <a:prstGeom prst="rect">
            <a:avLst/>
          </a:prstGeom>
        </p:spPr>
      </p:pic>
      <p:sp>
        <p:nvSpPr>
          <p:cNvPr id="2" name="Title 1">
            <a:extLst>
              <a:ext uri="{FF2B5EF4-FFF2-40B4-BE49-F238E27FC236}">
                <a16:creationId xmlns:a16="http://schemas.microsoft.com/office/drawing/2014/main" id="{B98B9A08-F92E-1B48-883A-2C89C43C1B85}"/>
              </a:ext>
            </a:extLst>
          </p:cNvPr>
          <p:cNvSpPr>
            <a:spLocks noGrp="1"/>
          </p:cNvSpPr>
          <p:nvPr>
            <p:ph type="title"/>
          </p:nvPr>
        </p:nvSpPr>
        <p:spPr/>
        <p:txBody>
          <a:bodyPr/>
          <a:lstStyle/>
          <a:p>
            <a:r>
              <a:rPr lang="en-US" dirty="0"/>
              <a:t>Our Four Pillars</a:t>
            </a:r>
          </a:p>
        </p:txBody>
      </p:sp>
      <p:sp>
        <p:nvSpPr>
          <p:cNvPr id="5" name="Text Placeholder 4">
            <a:extLst>
              <a:ext uri="{FF2B5EF4-FFF2-40B4-BE49-F238E27FC236}">
                <a16:creationId xmlns:a16="http://schemas.microsoft.com/office/drawing/2014/main" id="{92A2816C-7A9A-0E4E-87CC-23C0DD242F01}"/>
              </a:ext>
            </a:extLst>
          </p:cNvPr>
          <p:cNvSpPr>
            <a:spLocks noGrp="1"/>
          </p:cNvSpPr>
          <p:nvPr>
            <p:ph type="body" idx="1"/>
          </p:nvPr>
        </p:nvSpPr>
        <p:spPr/>
        <p:txBody>
          <a:bodyPr/>
          <a:lstStyle/>
          <a:p>
            <a:pPr marL="194728" indent="0">
              <a:buNone/>
            </a:pPr>
            <a:r>
              <a:rPr lang="en-AU" sz="2667" b="1" dirty="0">
                <a:solidFill>
                  <a:schemeClr val="bg1"/>
                </a:solidFill>
                <a:latin typeface="Museo Sans Rounded 900" panose="02000000000000000000" pitchFamily="2" charset="77"/>
              </a:rPr>
              <a:t>1. Research</a:t>
            </a:r>
          </a:p>
          <a:p>
            <a:pPr marL="194728" indent="0">
              <a:buNone/>
            </a:pPr>
            <a:r>
              <a:rPr lang="en-AU" sz="2667" b="1" dirty="0">
                <a:solidFill>
                  <a:schemeClr val="bg1"/>
                </a:solidFill>
                <a:latin typeface="Museo Sans Rounded 900" panose="02000000000000000000" pitchFamily="2" charset="77"/>
              </a:rPr>
              <a:t>2. Clinical innovation</a:t>
            </a:r>
          </a:p>
          <a:p>
            <a:pPr marL="194728" indent="0">
              <a:buNone/>
            </a:pPr>
            <a:r>
              <a:rPr lang="en-AU" sz="2667" b="1" dirty="0">
                <a:solidFill>
                  <a:schemeClr val="bg1"/>
                </a:solidFill>
                <a:latin typeface="Museo Sans Rounded 900" panose="02000000000000000000" pitchFamily="2" charset="77"/>
              </a:rPr>
              <a:t>3. Education</a:t>
            </a:r>
          </a:p>
          <a:p>
            <a:pPr marL="194728" indent="0">
              <a:buNone/>
            </a:pPr>
            <a:r>
              <a:rPr lang="en-AU" sz="2667" b="1" dirty="0">
                <a:solidFill>
                  <a:schemeClr val="bg1"/>
                </a:solidFill>
                <a:latin typeface="Museo Sans Rounded 900" panose="02000000000000000000" pitchFamily="2" charset="77"/>
              </a:rPr>
              <a:t>4. Public policy</a:t>
            </a:r>
          </a:p>
          <a:p>
            <a:endParaRPr lang="en-US" dirty="0"/>
          </a:p>
        </p:txBody>
      </p:sp>
      <p:grpSp>
        <p:nvGrpSpPr>
          <p:cNvPr id="10" name="Google Shape;46;p5">
            <a:extLst>
              <a:ext uri="{FF2B5EF4-FFF2-40B4-BE49-F238E27FC236}">
                <a16:creationId xmlns:a16="http://schemas.microsoft.com/office/drawing/2014/main" id="{A766E0CB-83A7-9F4D-AE30-2ABA3AA14A26}"/>
              </a:ext>
            </a:extLst>
          </p:cNvPr>
          <p:cNvGrpSpPr/>
          <p:nvPr/>
        </p:nvGrpSpPr>
        <p:grpSpPr>
          <a:xfrm>
            <a:off x="1107190" y="1588342"/>
            <a:ext cx="994351" cy="61101"/>
            <a:chOff x="4580561" y="2589004"/>
            <a:chExt cx="1064464" cy="25200"/>
          </a:xfrm>
        </p:grpSpPr>
        <p:sp>
          <p:nvSpPr>
            <p:cNvPr id="11" name="Google Shape;47;p5">
              <a:extLst>
                <a:ext uri="{FF2B5EF4-FFF2-40B4-BE49-F238E27FC236}">
                  <a16:creationId xmlns:a16="http://schemas.microsoft.com/office/drawing/2014/main" id="{FD291ABC-80E4-C747-924A-9D7E46AD670F}"/>
                </a:ext>
              </a:extLst>
            </p:cNvPr>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endParaRPr sz="2400"/>
            </a:p>
          </p:txBody>
        </p:sp>
        <p:sp>
          <p:nvSpPr>
            <p:cNvPr id="12" name="Google Shape;48;p5">
              <a:extLst>
                <a:ext uri="{FF2B5EF4-FFF2-40B4-BE49-F238E27FC236}">
                  <a16:creationId xmlns:a16="http://schemas.microsoft.com/office/drawing/2014/main" id="{CD558578-D4CB-154A-A2F2-FFA9AB9713C1}"/>
                </a:ext>
              </a:extLst>
            </p:cNvPr>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endParaRPr sz="2400"/>
            </a:p>
          </p:txBody>
        </p:sp>
      </p:grpSp>
    </p:spTree>
    <p:extLst>
      <p:ext uri="{BB962C8B-B14F-4D97-AF65-F5344CB8AC3E}">
        <p14:creationId xmlns:p14="http://schemas.microsoft.com/office/powerpoint/2010/main" val="4211870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0764D1-1433-4B23-9CD0-E26B591DAFE4}"/>
              </a:ext>
            </a:extLst>
          </p:cNvPr>
          <p:cNvPicPr>
            <a:picLocks noChangeAspect="1"/>
          </p:cNvPicPr>
          <p:nvPr/>
        </p:nvPicPr>
        <p:blipFill>
          <a:blip r:embed="rId2"/>
          <a:stretch>
            <a:fillRect/>
          </a:stretch>
        </p:blipFill>
        <p:spPr>
          <a:xfrm>
            <a:off x="209333" y="0"/>
            <a:ext cx="4815156" cy="6859437"/>
          </a:xfrm>
          <a:prstGeom prst="rect">
            <a:avLst/>
          </a:prstGeom>
        </p:spPr>
      </p:pic>
      <p:sp>
        <p:nvSpPr>
          <p:cNvPr id="8" name="TextBox 7">
            <a:extLst>
              <a:ext uri="{FF2B5EF4-FFF2-40B4-BE49-F238E27FC236}">
                <a16:creationId xmlns:a16="http://schemas.microsoft.com/office/drawing/2014/main" id="{83CE8DDB-E93B-448E-AFAE-84D2315679CF}"/>
              </a:ext>
            </a:extLst>
          </p:cNvPr>
          <p:cNvSpPr txBox="1"/>
          <p:nvPr/>
        </p:nvSpPr>
        <p:spPr>
          <a:xfrm>
            <a:off x="1055274" y="762699"/>
            <a:ext cx="3831772" cy="831190"/>
          </a:xfrm>
          <a:prstGeom prst="rect">
            <a:avLst/>
          </a:prstGeom>
          <a:noFill/>
        </p:spPr>
        <p:txBody>
          <a:bodyPr wrap="square">
            <a:spAutoFit/>
          </a:bodyPr>
          <a:lstStyle/>
          <a:p>
            <a:pPr algn="l"/>
            <a:endParaRPr lang="en-AU" sz="1067" dirty="0">
              <a:solidFill>
                <a:srgbClr val="000000"/>
              </a:solidFill>
              <a:latin typeface="Museo Sans Rounded 500" panose="02000000000000000000"/>
            </a:endParaRPr>
          </a:p>
          <a:p>
            <a:r>
              <a:rPr lang="en-US" sz="1067" dirty="0">
                <a:solidFill>
                  <a:srgbClr val="000000"/>
                </a:solidFill>
                <a:latin typeface="Museo Sans Rounded 500" panose="02000000000000000000"/>
              </a:rPr>
              <a:t> </a:t>
            </a:r>
            <a:r>
              <a:rPr lang="en-US" sz="1867" dirty="0">
                <a:solidFill>
                  <a:srgbClr val="FFFFFF"/>
                </a:solidFill>
                <a:latin typeface="Museo Sans Rounded 500" panose="02000000000000000000"/>
              </a:rPr>
              <a:t>Australian Eating Disorders Research &amp; Translation Strategy </a:t>
            </a:r>
            <a:r>
              <a:rPr lang="en-US" sz="1867" b="1" dirty="0">
                <a:solidFill>
                  <a:srgbClr val="76C7C8"/>
                </a:solidFill>
                <a:latin typeface="Museo Sans Rounded 900"/>
              </a:rPr>
              <a:t>2021-2031 </a:t>
            </a:r>
            <a:endParaRPr lang="en-AU" sz="2400" dirty="0"/>
          </a:p>
        </p:txBody>
      </p:sp>
      <p:pic>
        <p:nvPicPr>
          <p:cNvPr id="10" name="Picture 9">
            <a:extLst>
              <a:ext uri="{FF2B5EF4-FFF2-40B4-BE49-F238E27FC236}">
                <a16:creationId xmlns:a16="http://schemas.microsoft.com/office/drawing/2014/main" id="{D8688D8D-C80C-487F-8075-A7394BE9E12D}"/>
              </a:ext>
            </a:extLst>
          </p:cNvPr>
          <p:cNvPicPr>
            <a:picLocks noChangeAspect="1"/>
          </p:cNvPicPr>
          <p:nvPr/>
        </p:nvPicPr>
        <p:blipFill>
          <a:blip r:embed="rId3"/>
          <a:stretch>
            <a:fillRect/>
          </a:stretch>
        </p:blipFill>
        <p:spPr>
          <a:xfrm>
            <a:off x="5024489" y="1280672"/>
            <a:ext cx="7116551" cy="3514165"/>
          </a:xfrm>
          <a:prstGeom prst="rect">
            <a:avLst/>
          </a:prstGeom>
        </p:spPr>
      </p:pic>
    </p:spTree>
    <p:extLst>
      <p:ext uri="{BB962C8B-B14F-4D97-AF65-F5344CB8AC3E}">
        <p14:creationId xmlns:p14="http://schemas.microsoft.com/office/powerpoint/2010/main" val="2351777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6CF09F-96C8-410B-9B45-966266A1B1CF}"/>
              </a:ext>
            </a:extLst>
          </p:cNvPr>
          <p:cNvPicPr>
            <a:picLocks noChangeAspect="1"/>
          </p:cNvPicPr>
          <p:nvPr/>
        </p:nvPicPr>
        <p:blipFill>
          <a:blip r:embed="rId3"/>
          <a:stretch>
            <a:fillRect/>
          </a:stretch>
        </p:blipFill>
        <p:spPr>
          <a:xfrm>
            <a:off x="2002972" y="0"/>
            <a:ext cx="10189028" cy="7005296"/>
          </a:xfrm>
          <a:prstGeom prst="rect">
            <a:avLst/>
          </a:prstGeom>
        </p:spPr>
      </p:pic>
    </p:spTree>
    <p:extLst>
      <p:ext uri="{BB962C8B-B14F-4D97-AF65-F5344CB8AC3E}">
        <p14:creationId xmlns:p14="http://schemas.microsoft.com/office/powerpoint/2010/main" val="2037968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0"/>
          <p:cNvSpPr txBox="1">
            <a:spLocks noGrp="1"/>
          </p:cNvSpPr>
          <p:nvPr>
            <p:ph type="title"/>
          </p:nvPr>
        </p:nvSpPr>
        <p:spPr>
          <a:xfrm>
            <a:off x="580714" y="791549"/>
            <a:ext cx="10251600" cy="713600"/>
          </a:xfrm>
          <a:prstGeom prst="rect">
            <a:avLst/>
          </a:prstGeom>
        </p:spPr>
        <p:txBody>
          <a:bodyPr spcFirstLastPara="1" vert="horz" wrap="square" lIns="121900" tIns="121900" rIns="121900" bIns="121900" rtlCol="0" anchor="t" anchorCtr="0">
            <a:noAutofit/>
          </a:bodyPr>
          <a:lstStyle/>
          <a:p>
            <a:r>
              <a:rPr lang="en-GB" b="1" dirty="0">
                <a:solidFill>
                  <a:schemeClr val="bg1"/>
                </a:solidFill>
              </a:rPr>
              <a:t>The Challenge</a:t>
            </a:r>
            <a:endParaRPr b="1" dirty="0">
              <a:solidFill>
                <a:schemeClr val="bg1"/>
              </a:solidFill>
            </a:endParaRPr>
          </a:p>
        </p:txBody>
      </p:sp>
      <p:sp>
        <p:nvSpPr>
          <p:cNvPr id="199" name="Google Shape;199;p20"/>
          <p:cNvSpPr txBox="1">
            <a:spLocks noGrp="1"/>
          </p:cNvSpPr>
          <p:nvPr>
            <p:ph type="body" idx="1"/>
          </p:nvPr>
        </p:nvSpPr>
        <p:spPr>
          <a:xfrm>
            <a:off x="1239737" y="2144816"/>
            <a:ext cx="9932211" cy="1769200"/>
          </a:xfrm>
          <a:prstGeom prst="rect">
            <a:avLst/>
          </a:prstGeom>
        </p:spPr>
        <p:txBody>
          <a:bodyPr spcFirstLastPara="1" vert="horz" wrap="square" lIns="121900" tIns="121900" rIns="121900" bIns="121900" rtlCol="0" anchor="t" anchorCtr="0">
            <a:noAutofit/>
          </a:bodyPr>
          <a:lstStyle/>
          <a:p>
            <a:pPr marL="0" indent="0">
              <a:spcAft>
                <a:spcPts val="533"/>
              </a:spcAft>
              <a:buNone/>
            </a:pPr>
            <a:r>
              <a:rPr lang="en-AU" sz="2133" i="1" dirty="0">
                <a:latin typeface="Museo Sans Rounded 500" panose="02000000000000000000" pitchFamily="2" charset="77"/>
              </a:rPr>
              <a:t>To get effective evidence based treatments to people early in the illness and bring about total remission</a:t>
            </a:r>
          </a:p>
          <a:p>
            <a:pPr marL="0" indent="0">
              <a:lnSpc>
                <a:spcPct val="150000"/>
              </a:lnSpc>
              <a:spcBef>
                <a:spcPts val="1600"/>
              </a:spcBef>
              <a:buNone/>
            </a:pPr>
            <a:r>
              <a:rPr lang="en-AU" i="1" dirty="0">
                <a:latin typeface="Museo Sans Rounded 500" panose="02000000000000000000" pitchFamily="2" charset="77"/>
              </a:rPr>
              <a:t>While……</a:t>
            </a:r>
          </a:p>
          <a:p>
            <a:pPr marL="228594" indent="-228594"/>
            <a:r>
              <a:rPr lang="en-AU" i="1" dirty="0">
                <a:latin typeface="Museo Sans Rounded 500" panose="02000000000000000000" pitchFamily="2" charset="77"/>
              </a:rPr>
              <a:t>Developing prevention programs that work </a:t>
            </a:r>
          </a:p>
          <a:p>
            <a:pPr marL="228594" indent="-228594"/>
            <a:r>
              <a:rPr lang="en-AU" i="1" dirty="0">
                <a:latin typeface="Museo Sans Rounded 500" panose="02000000000000000000" pitchFamily="2" charset="77"/>
              </a:rPr>
              <a:t>Developing alternate treatments for those for whom the first-line therapy does not work</a:t>
            </a:r>
          </a:p>
        </p:txBody>
      </p:sp>
      <p:pic>
        <p:nvPicPr>
          <p:cNvPr id="3" name="Picture 2">
            <a:extLst>
              <a:ext uri="{FF2B5EF4-FFF2-40B4-BE49-F238E27FC236}">
                <a16:creationId xmlns:a16="http://schemas.microsoft.com/office/drawing/2014/main" id="{7B7464F9-E32A-EB46-B9CA-13241127E86F}"/>
              </a:ext>
            </a:extLst>
          </p:cNvPr>
          <p:cNvPicPr>
            <a:picLocks noChangeAspect="1"/>
          </p:cNvPicPr>
          <p:nvPr/>
        </p:nvPicPr>
        <p:blipFill rotWithShape="1">
          <a:blip r:embed="rId3">
            <a:alphaModFix amt="55000"/>
            <a:extLst>
              <a:ext uri="{BEBA8EAE-BF5A-486C-A8C5-ECC9F3942E4B}">
                <a14:imgProps xmlns:a14="http://schemas.microsoft.com/office/drawing/2010/main">
                  <a14:imgLayer r:embed="rId4">
                    <a14:imgEffect>
                      <a14:saturation sat="0"/>
                    </a14:imgEffect>
                  </a14:imgLayer>
                </a14:imgProps>
              </a:ext>
            </a:extLst>
          </a:blip>
          <a:srcRect l="151" t="9397" r="-151" b="75266"/>
          <a:stretch/>
        </p:blipFill>
        <p:spPr>
          <a:xfrm>
            <a:off x="-1" y="5305959"/>
            <a:ext cx="12210455" cy="12484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IONE\CEDD Current\General and Administration\CEDD Admin General (inc meetings)\CEDD Annual Health Reports\2014 - 2016 Bi Annual NSW Health Report\EDIM screen shots\Meal Supervision.jpg"/>
          <p:cNvPicPr/>
          <p:nvPr/>
        </p:nvPicPr>
        <p:blipFill>
          <a:blip r:embed="rId2" cstate="print"/>
          <a:srcRect/>
          <a:stretch>
            <a:fillRect/>
          </a:stretch>
        </p:blipFill>
        <p:spPr bwMode="auto">
          <a:xfrm>
            <a:off x="6601866" y="1635419"/>
            <a:ext cx="5219329" cy="3744371"/>
          </a:xfrm>
          <a:prstGeom prst="rect">
            <a:avLst/>
          </a:prstGeom>
          <a:noFill/>
          <a:ln w="9525">
            <a:noFill/>
            <a:miter lim="800000"/>
            <a:headEnd/>
            <a:tailEnd/>
          </a:ln>
        </p:spPr>
      </p:pic>
      <p:sp>
        <p:nvSpPr>
          <p:cNvPr id="9" name="Title 8">
            <a:extLst>
              <a:ext uri="{FF2B5EF4-FFF2-40B4-BE49-F238E27FC236}">
                <a16:creationId xmlns:a16="http://schemas.microsoft.com/office/drawing/2014/main" id="{0537E3DC-279D-E94D-8A92-9A507DC68F92}"/>
              </a:ext>
            </a:extLst>
          </p:cNvPr>
          <p:cNvSpPr>
            <a:spLocks noGrp="1"/>
          </p:cNvSpPr>
          <p:nvPr>
            <p:ph type="title"/>
          </p:nvPr>
        </p:nvSpPr>
        <p:spPr>
          <a:xfrm>
            <a:off x="908217" y="921819"/>
            <a:ext cx="10251200" cy="713600"/>
          </a:xfrm>
        </p:spPr>
        <p:txBody>
          <a:bodyPr/>
          <a:lstStyle/>
          <a:p>
            <a:r>
              <a:rPr lang="en-US" dirty="0">
                <a:solidFill>
                  <a:schemeClr val="bg1"/>
                </a:solidFill>
              </a:rPr>
              <a:t>eLearning</a:t>
            </a:r>
          </a:p>
        </p:txBody>
      </p:sp>
      <p:sp>
        <p:nvSpPr>
          <p:cNvPr id="2" name="TextBox 1">
            <a:extLst>
              <a:ext uri="{FF2B5EF4-FFF2-40B4-BE49-F238E27FC236}">
                <a16:creationId xmlns:a16="http://schemas.microsoft.com/office/drawing/2014/main" id="{7BE72B29-8760-4A01-AD2E-8AEEEB352E05}"/>
              </a:ext>
            </a:extLst>
          </p:cNvPr>
          <p:cNvSpPr txBox="1"/>
          <p:nvPr/>
        </p:nvSpPr>
        <p:spPr>
          <a:xfrm>
            <a:off x="174172" y="1795605"/>
            <a:ext cx="6218944" cy="4401205"/>
          </a:xfrm>
          <a:prstGeom prst="rect">
            <a:avLst/>
          </a:prstGeom>
          <a:noFill/>
        </p:spPr>
        <p:txBody>
          <a:bodyPr wrap="square" rtlCol="0">
            <a:spAutoFit/>
          </a:bodyPr>
          <a:lstStyle/>
          <a:p>
            <a:r>
              <a:rPr lang="en-US" sz="1600" dirty="0">
                <a:solidFill>
                  <a:srgbClr val="000000"/>
                </a:solidFill>
                <a:latin typeface="Calibri" panose="020F0502020204030204" pitchFamily="34" charset="0"/>
                <a:ea typeface="Calibri" panose="020F0502020204030204" pitchFamily="34" charset="0"/>
              </a:rPr>
              <a:t>12 online modules available, including introductory, inpatient management, meal support, specific Dietitians, </a:t>
            </a:r>
            <a:r>
              <a:rPr lang="en-US" sz="1600" dirty="0" err="1">
                <a:solidFill>
                  <a:srgbClr val="000000"/>
                </a:solidFill>
                <a:latin typeface="Calibri" panose="020F0502020204030204" pitchFamily="34" charset="0"/>
                <a:ea typeface="Calibri" panose="020F0502020204030204" pitchFamily="34" charset="0"/>
              </a:rPr>
              <a:t>carers</a:t>
            </a:r>
            <a:r>
              <a:rPr lang="en-US" sz="1600" dirty="0">
                <a:solidFill>
                  <a:srgbClr val="000000"/>
                </a:solidFill>
                <a:latin typeface="Calibri" panose="020F0502020204030204" pitchFamily="34" charset="0"/>
                <a:ea typeface="Calibri" panose="020F0502020204030204" pitchFamily="34" charset="0"/>
              </a:rPr>
              <a:t> skil</a:t>
            </a:r>
            <a:r>
              <a:rPr lang="en-US" sz="1600" dirty="0">
                <a:latin typeface="Calibri" panose="020F0502020204030204" pitchFamily="34" charset="0"/>
                <a:ea typeface="Calibri" panose="020F0502020204030204" pitchFamily="34" charset="0"/>
              </a:rPr>
              <a:t>l base package, school package. </a:t>
            </a:r>
            <a:endParaRPr lang="en-US" sz="1600" dirty="0">
              <a:solidFill>
                <a:srgbClr val="000000"/>
              </a:solidFill>
              <a:latin typeface="Calibri" panose="020F0502020204030204" pitchFamily="34" charset="0"/>
              <a:ea typeface="Calibri" panose="020F0502020204030204" pitchFamily="34" charset="0"/>
            </a:endParaRPr>
          </a:p>
          <a:p>
            <a:endParaRPr lang="en-US" sz="1600" dirty="0">
              <a:latin typeface="Calibri" panose="020F0502020204030204" pitchFamily="34" charset="0"/>
              <a:ea typeface="Calibri" panose="020F0502020204030204" pitchFamily="34" charset="0"/>
            </a:endParaRPr>
          </a:p>
          <a:p>
            <a:r>
              <a:rPr lang="en-US" sz="1600" dirty="0">
                <a:solidFill>
                  <a:srgbClr val="000000"/>
                </a:solidFill>
                <a:latin typeface="Calibri" panose="020F0502020204030204" pitchFamily="34" charset="0"/>
                <a:ea typeface="Calibri" panose="020F0502020204030204" pitchFamily="34" charset="0"/>
              </a:rPr>
              <a:t>Of the 7,500 places funded by the Federal government for the Essentials program 6855 have currently been utilised (645 remaining):</a:t>
            </a:r>
            <a:endParaRPr lang="en-AU" sz="1467" dirty="0">
              <a:latin typeface="Calibri" panose="020F0502020204030204" pitchFamily="34" charset="0"/>
              <a:ea typeface="Calibri" panose="020F0502020204030204" pitchFamily="34" charset="0"/>
            </a:endParaRPr>
          </a:p>
          <a:p>
            <a:pPr marL="990575" indent="-380990">
              <a:buSzPts val="1000"/>
              <a:buFont typeface="Courier New" panose="02070309020205020404" pitchFamily="49" charset="0"/>
              <a:buChar char="o"/>
              <a:tabLst>
                <a:tab pos="1219170" algn="l"/>
              </a:tabLst>
            </a:pPr>
            <a:r>
              <a:rPr lang="en-US"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4835 have completed introductory level content </a:t>
            </a:r>
            <a:endParaRPr lang="en-AU" sz="1467"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990575" indent="-380990">
              <a:buSzPts val="1000"/>
              <a:buFont typeface="Courier New" panose="02070309020205020404" pitchFamily="49" charset="0"/>
              <a:buChar char="o"/>
              <a:tabLst>
                <a:tab pos="1219170" algn="l"/>
              </a:tabLst>
            </a:pPr>
            <a:r>
              <a:rPr lang="en-US"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3763 have completed content to the level set by industry organisations as pre-requisite knowledge for therapy-specific training </a:t>
            </a:r>
            <a:endParaRPr lang="en-AU" sz="1467"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990575" indent="-380990">
              <a:buSzPts val="1000"/>
              <a:buFont typeface="Courier New" panose="02070309020205020404" pitchFamily="49" charset="0"/>
              <a:buChar char="o"/>
              <a:tabLst>
                <a:tab pos="1219170" algn="l"/>
              </a:tabLst>
            </a:pPr>
            <a:r>
              <a:rPr lang="en-US"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3402 have completed comprehensive level content</a:t>
            </a:r>
            <a:endParaRPr lang="en-AU" sz="1467"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r>
              <a:rPr lang="en-US" sz="1600" dirty="0">
                <a:solidFill>
                  <a:srgbClr val="000000"/>
                </a:solidFill>
                <a:latin typeface="Calibri" panose="020F0502020204030204" pitchFamily="34" charset="0"/>
                <a:ea typeface="Calibri" panose="020F0502020204030204" pitchFamily="34" charset="0"/>
              </a:rPr>
              <a:t>We are developing knowledge and growing the workforce:</a:t>
            </a:r>
            <a:endParaRPr lang="en-AU" sz="1467" dirty="0">
              <a:latin typeface="Calibri" panose="020F0502020204030204" pitchFamily="34" charset="0"/>
              <a:ea typeface="Calibri" panose="020F0502020204030204" pitchFamily="34" charset="0"/>
            </a:endParaRPr>
          </a:p>
          <a:p>
            <a:pPr marL="990575" lvl="1" indent="-380990">
              <a:buSzPts val="1000"/>
              <a:buFont typeface="Courier New" panose="02070309020205020404" pitchFamily="49" charset="0"/>
              <a:buChar char="o"/>
              <a:tabLst>
                <a:tab pos="1219170" algn="l"/>
              </a:tabLst>
            </a:pPr>
            <a:r>
              <a:rPr lang="en-US"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Nearly 60% of completers are novice practitioners who have no previous experience working with people who have eating disorders (about 40%), or just 1-2 years experience (about 20%)</a:t>
            </a:r>
            <a:endParaRPr lang="en-AU" sz="1467"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endParaRPr lang="en-AU" sz="2400" dirty="0"/>
          </a:p>
        </p:txBody>
      </p:sp>
    </p:spTree>
    <p:extLst>
      <p:ext uri="{BB962C8B-B14F-4D97-AF65-F5344CB8AC3E}">
        <p14:creationId xmlns:p14="http://schemas.microsoft.com/office/powerpoint/2010/main" val="4253016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88D93-DB9A-43E8-89F4-87AD75CFA186}"/>
              </a:ext>
            </a:extLst>
          </p:cNvPr>
          <p:cNvSpPr>
            <a:spLocks noGrp="1"/>
          </p:cNvSpPr>
          <p:nvPr>
            <p:ph type="title"/>
          </p:nvPr>
        </p:nvSpPr>
        <p:spPr/>
        <p:txBody>
          <a:bodyPr/>
          <a:lstStyle/>
          <a:p>
            <a:r>
              <a:rPr lang="en-AU" b="1" dirty="0">
                <a:solidFill>
                  <a:schemeClr val="bg1"/>
                </a:solidFill>
              </a:rPr>
              <a:t>Resources for Carers</a:t>
            </a:r>
          </a:p>
        </p:txBody>
      </p:sp>
      <p:sp>
        <p:nvSpPr>
          <p:cNvPr id="3" name="Content Placeholder 2">
            <a:extLst>
              <a:ext uri="{FF2B5EF4-FFF2-40B4-BE49-F238E27FC236}">
                <a16:creationId xmlns:a16="http://schemas.microsoft.com/office/drawing/2014/main" id="{9BD01915-7D5E-46CE-B2A0-149F95076D4D}"/>
              </a:ext>
            </a:extLst>
          </p:cNvPr>
          <p:cNvSpPr>
            <a:spLocks noGrp="1"/>
          </p:cNvSpPr>
          <p:nvPr>
            <p:ph idx="1"/>
          </p:nvPr>
        </p:nvSpPr>
        <p:spPr/>
        <p:txBody>
          <a:bodyPr/>
          <a:lstStyle/>
          <a:p>
            <a:endParaRPr lang="en-AU"/>
          </a:p>
        </p:txBody>
      </p:sp>
      <p:pic>
        <p:nvPicPr>
          <p:cNvPr id="5" name="Picture 4">
            <a:extLst>
              <a:ext uri="{FF2B5EF4-FFF2-40B4-BE49-F238E27FC236}">
                <a16:creationId xmlns:a16="http://schemas.microsoft.com/office/drawing/2014/main" id="{77A858F1-3EF5-4458-96CB-7245D7DBA27A}"/>
              </a:ext>
            </a:extLst>
          </p:cNvPr>
          <p:cNvPicPr>
            <a:picLocks noChangeAspect="1"/>
          </p:cNvPicPr>
          <p:nvPr/>
        </p:nvPicPr>
        <p:blipFill rotWithShape="1">
          <a:blip r:embed="rId2"/>
          <a:srcRect l="3000" t="9931" b="3810"/>
          <a:stretch/>
        </p:blipFill>
        <p:spPr>
          <a:xfrm>
            <a:off x="0" y="392520"/>
            <a:ext cx="12195373" cy="6100355"/>
          </a:xfrm>
          <a:prstGeom prst="rect">
            <a:avLst/>
          </a:prstGeom>
        </p:spPr>
      </p:pic>
    </p:spTree>
    <p:extLst>
      <p:ext uri="{BB962C8B-B14F-4D97-AF65-F5344CB8AC3E}">
        <p14:creationId xmlns:p14="http://schemas.microsoft.com/office/powerpoint/2010/main" val="397665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00493E-56E7-4672-9320-C2E16B4FEA15}"/>
              </a:ext>
            </a:extLst>
          </p:cNvPr>
          <p:cNvPicPr>
            <a:picLocks noChangeAspect="1"/>
          </p:cNvPicPr>
          <p:nvPr/>
        </p:nvPicPr>
        <p:blipFill rotWithShape="1">
          <a:blip r:embed="rId3"/>
          <a:srcRect l="857" t="9905" b="3810"/>
          <a:stretch/>
        </p:blipFill>
        <p:spPr>
          <a:xfrm>
            <a:off x="-402473" y="378822"/>
            <a:ext cx="13234871" cy="6479177"/>
          </a:xfrm>
          <a:prstGeom prst="rect">
            <a:avLst/>
          </a:prstGeom>
        </p:spPr>
      </p:pic>
    </p:spTree>
    <p:extLst>
      <p:ext uri="{BB962C8B-B14F-4D97-AF65-F5344CB8AC3E}">
        <p14:creationId xmlns:p14="http://schemas.microsoft.com/office/powerpoint/2010/main" val="1036434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3A771-DBD6-43E2-8FD9-7E788338F6BD}"/>
              </a:ext>
            </a:extLst>
          </p:cNvPr>
          <p:cNvPicPr>
            <a:picLocks noChangeAspect="1"/>
          </p:cNvPicPr>
          <p:nvPr/>
        </p:nvPicPr>
        <p:blipFill rotWithShape="1">
          <a:blip r:embed="rId2"/>
          <a:srcRect l="1073" t="15048" r="893" b="50000"/>
          <a:stretch/>
        </p:blipFill>
        <p:spPr>
          <a:xfrm>
            <a:off x="119742" y="2338251"/>
            <a:ext cx="11952515" cy="2860765"/>
          </a:xfrm>
          <a:prstGeom prst="rect">
            <a:avLst/>
          </a:prstGeom>
        </p:spPr>
      </p:pic>
    </p:spTree>
    <p:extLst>
      <p:ext uri="{BB962C8B-B14F-4D97-AF65-F5344CB8AC3E}">
        <p14:creationId xmlns:p14="http://schemas.microsoft.com/office/powerpoint/2010/main" val="4185277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55C8FCF-FF7B-5F41-9F10-6561FC8F134C}"/>
              </a:ext>
            </a:extLst>
          </p:cNvPr>
          <p:cNvSpPr txBox="1"/>
          <p:nvPr/>
        </p:nvSpPr>
        <p:spPr>
          <a:xfrm>
            <a:off x="427704" y="596480"/>
            <a:ext cx="8841522" cy="646331"/>
          </a:xfrm>
          <a:prstGeom prst="rect">
            <a:avLst/>
          </a:prstGeom>
          <a:noFill/>
        </p:spPr>
        <p:txBody>
          <a:bodyPr wrap="square" rtlCol="0">
            <a:spAutoFit/>
          </a:bodyPr>
          <a:lstStyle/>
          <a:p>
            <a:r>
              <a:rPr lang="en-US" sz="3600" b="1" dirty="0">
                <a:solidFill>
                  <a:schemeClr val="bg1"/>
                </a:solidFill>
              </a:rPr>
              <a:t>SupportED</a:t>
            </a:r>
          </a:p>
        </p:txBody>
      </p:sp>
      <p:sp>
        <p:nvSpPr>
          <p:cNvPr id="10" name="TextBox 9">
            <a:extLst>
              <a:ext uri="{FF2B5EF4-FFF2-40B4-BE49-F238E27FC236}">
                <a16:creationId xmlns:a16="http://schemas.microsoft.com/office/drawing/2014/main" id="{05AC6273-2634-2E4B-8499-A516AB4BEE83}"/>
              </a:ext>
            </a:extLst>
          </p:cNvPr>
          <p:cNvSpPr txBox="1"/>
          <p:nvPr/>
        </p:nvSpPr>
        <p:spPr>
          <a:xfrm>
            <a:off x="427704" y="1843548"/>
            <a:ext cx="8479232" cy="3693319"/>
          </a:xfrm>
          <a:prstGeom prst="rect">
            <a:avLst/>
          </a:prstGeom>
          <a:noFill/>
        </p:spPr>
        <p:txBody>
          <a:bodyPr wrap="square" rtlCol="0">
            <a:spAutoFit/>
          </a:bodyPr>
          <a:lstStyle/>
          <a:p>
            <a:r>
              <a:rPr lang="en-US" sz="2800" b="1" dirty="0"/>
              <a:t>An online program for those who support someone with an Eating Disorder</a:t>
            </a:r>
            <a:endParaRPr lang="en-US" dirty="0"/>
          </a:p>
          <a:p>
            <a:endParaRPr lang="en-US" dirty="0"/>
          </a:p>
          <a:p>
            <a:r>
              <a:rPr lang="en-US" sz="2000" dirty="0"/>
              <a:t>Rachel Simeone – Senior Project Manager, </a:t>
            </a:r>
            <a:r>
              <a:rPr lang="en-US" sz="2000" dirty="0" err="1"/>
              <a:t>InsideOut</a:t>
            </a:r>
            <a:r>
              <a:rPr lang="en-US" sz="2000" dirty="0"/>
              <a:t> Institute</a:t>
            </a:r>
          </a:p>
          <a:p>
            <a:r>
              <a:rPr lang="en-US" sz="2000" dirty="0"/>
              <a:t>Dr Sarah Maguire – Director, </a:t>
            </a:r>
            <a:r>
              <a:rPr lang="en-US" sz="2000" dirty="0" err="1"/>
              <a:t>InsideOut</a:t>
            </a:r>
            <a:r>
              <a:rPr lang="en-US" sz="2000" dirty="0"/>
              <a:t> Institute</a:t>
            </a:r>
          </a:p>
          <a:p>
            <a:r>
              <a:rPr lang="en-US" sz="2000" dirty="0"/>
              <a:t>Dr Jane </a:t>
            </a:r>
            <a:r>
              <a:rPr lang="en-US" sz="2000" dirty="0" err="1"/>
              <a:t>Miskovic</a:t>
            </a:r>
            <a:r>
              <a:rPr lang="en-US" sz="2000" dirty="0"/>
              <a:t>-Wheatley - Research Stream Lead, </a:t>
            </a:r>
            <a:r>
              <a:rPr lang="en-US" sz="2000" dirty="0" err="1"/>
              <a:t>InsideOut</a:t>
            </a:r>
            <a:r>
              <a:rPr lang="en-US" sz="2000" dirty="0"/>
              <a:t> Institute</a:t>
            </a:r>
          </a:p>
          <a:p>
            <a:r>
              <a:rPr lang="en-US" sz="2000" dirty="0"/>
              <a:t>Dr Genevieve Pepin – Deakin University</a:t>
            </a:r>
          </a:p>
          <a:p>
            <a:r>
              <a:rPr lang="en-US" sz="2000" dirty="0" err="1"/>
              <a:t>Eyza</a:t>
            </a:r>
            <a:r>
              <a:rPr lang="en-US" sz="2000" dirty="0"/>
              <a:t> </a:t>
            </a:r>
            <a:r>
              <a:rPr lang="en-US" sz="2000" dirty="0" err="1"/>
              <a:t>Koresche</a:t>
            </a:r>
            <a:r>
              <a:rPr lang="en-US" sz="2000" dirty="0"/>
              <a:t> -  Research Officer, </a:t>
            </a:r>
            <a:r>
              <a:rPr lang="en-US" sz="2000" dirty="0" err="1"/>
              <a:t>InsideOut</a:t>
            </a:r>
            <a:r>
              <a:rPr lang="en-US" sz="2000" dirty="0"/>
              <a:t> Institute</a:t>
            </a:r>
          </a:p>
          <a:p>
            <a:r>
              <a:rPr lang="en-US" sz="2000" dirty="0"/>
              <a:t>Jasmin Schlage – Masters of Psychology student</a:t>
            </a:r>
          </a:p>
          <a:p>
            <a:r>
              <a:rPr lang="en-US" sz="2000" dirty="0" err="1"/>
              <a:t>Bronny</a:t>
            </a:r>
            <a:r>
              <a:rPr lang="en-US" sz="2000" dirty="0"/>
              <a:t> Carrol – </a:t>
            </a:r>
            <a:r>
              <a:rPr lang="en-US" sz="2000" dirty="0" err="1"/>
              <a:t>Carer</a:t>
            </a:r>
            <a:r>
              <a:rPr lang="en-US" sz="2000" dirty="0"/>
              <a:t> Consultant, </a:t>
            </a:r>
            <a:r>
              <a:rPr lang="en-US" sz="2000" dirty="0" err="1"/>
              <a:t>InsideOut</a:t>
            </a:r>
            <a:r>
              <a:rPr lang="en-US" sz="2000" dirty="0"/>
              <a:t> </a:t>
            </a:r>
            <a:r>
              <a:rPr lang="en-US" sz="2000" dirty="0" err="1"/>
              <a:t>Insitute</a:t>
            </a:r>
            <a:endParaRPr lang="en-US" sz="2000" dirty="0"/>
          </a:p>
          <a:p>
            <a:r>
              <a:rPr lang="en-US" sz="2000" dirty="0"/>
              <a:t>Eating Disorders Families Australia</a:t>
            </a:r>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4981-9734-1541-8AF3-F285497E00CC}"/>
              </a:ext>
            </a:extLst>
          </p:cNvPr>
          <p:cNvSpPr>
            <a:spLocks noGrp="1"/>
          </p:cNvSpPr>
          <p:nvPr>
            <p:ph type="title"/>
          </p:nvPr>
        </p:nvSpPr>
        <p:spPr>
          <a:xfrm>
            <a:off x="475488" y="365127"/>
            <a:ext cx="9563862" cy="1325563"/>
          </a:xfrm>
        </p:spPr>
        <p:txBody>
          <a:bodyPr/>
          <a:lstStyle/>
          <a:p>
            <a:r>
              <a:rPr lang="en-US" b="1" dirty="0">
                <a:solidFill>
                  <a:schemeClr val="bg1"/>
                </a:solidFill>
              </a:rPr>
              <a:t>Why support people?</a:t>
            </a:r>
          </a:p>
        </p:txBody>
      </p:sp>
      <p:pic>
        <p:nvPicPr>
          <p:cNvPr id="4" name="Picture 3">
            <a:extLst>
              <a:ext uri="{FF2B5EF4-FFF2-40B4-BE49-F238E27FC236}">
                <a16:creationId xmlns:a16="http://schemas.microsoft.com/office/drawing/2014/main" id="{A5D03382-8E99-4A4C-AE97-91D781B4C46E}"/>
              </a:ext>
            </a:extLst>
          </p:cNvPr>
          <p:cNvPicPr>
            <a:picLocks noChangeAspect="1"/>
          </p:cNvPicPr>
          <p:nvPr/>
        </p:nvPicPr>
        <p:blipFill>
          <a:blip r:embed="rId3"/>
          <a:stretch>
            <a:fillRect/>
          </a:stretch>
        </p:blipFill>
        <p:spPr>
          <a:xfrm>
            <a:off x="475488" y="1915467"/>
            <a:ext cx="4677872" cy="4316400"/>
          </a:xfrm>
          <a:prstGeom prst="rect">
            <a:avLst/>
          </a:prstGeom>
        </p:spPr>
      </p:pic>
      <p:sp>
        <p:nvSpPr>
          <p:cNvPr id="7" name="TextBox 6">
            <a:extLst>
              <a:ext uri="{FF2B5EF4-FFF2-40B4-BE49-F238E27FC236}">
                <a16:creationId xmlns:a16="http://schemas.microsoft.com/office/drawing/2014/main" id="{BEE54AB3-93B3-EF4D-80D3-EE11BD3FAC74}"/>
              </a:ext>
            </a:extLst>
          </p:cNvPr>
          <p:cNvSpPr txBox="1"/>
          <p:nvPr/>
        </p:nvSpPr>
        <p:spPr>
          <a:xfrm>
            <a:off x="5257419" y="2015693"/>
            <a:ext cx="5593034" cy="4308872"/>
          </a:xfrm>
          <a:prstGeom prst="rect">
            <a:avLst/>
          </a:prstGeom>
          <a:noFill/>
          <a:ln w="38100">
            <a:solidFill>
              <a:srgbClr val="EF5B5C"/>
            </a:solidFill>
          </a:ln>
        </p:spPr>
        <p:txBody>
          <a:bodyPr wrap="square" rtlCol="0">
            <a:spAutoFit/>
          </a:bodyPr>
          <a:lstStyle/>
          <a:p>
            <a:r>
              <a:rPr lang="en-AU" dirty="0"/>
              <a:t>Support people play a key role in </a:t>
            </a:r>
            <a:r>
              <a:rPr lang="en-AU" b="1" dirty="0"/>
              <a:t>identifying symptoms, encouraging treatment and providing care and support </a:t>
            </a:r>
            <a:r>
              <a:rPr lang="en-AU" dirty="0"/>
              <a:t>throughout recovery</a:t>
            </a:r>
          </a:p>
          <a:p>
            <a:endParaRPr lang="en-AU" sz="2000" dirty="0"/>
          </a:p>
          <a:p>
            <a:r>
              <a:rPr lang="en-AU" sz="2000" dirty="0"/>
              <a:t>Having good support can result in </a:t>
            </a:r>
            <a:r>
              <a:rPr lang="en-AU" sz="2000" b="1" dirty="0"/>
              <a:t>decreased severity and length of illness</a:t>
            </a:r>
            <a:r>
              <a:rPr lang="en-AU" sz="2000" dirty="0"/>
              <a:t> for the person with the eating disorder.</a:t>
            </a:r>
          </a:p>
          <a:p>
            <a:endParaRPr lang="en-AU" sz="2000" dirty="0"/>
          </a:p>
          <a:p>
            <a:r>
              <a:rPr lang="en-AU" sz="2000" b="1" dirty="0"/>
              <a:t>Eating disorders impact and place significant burden on family and carers </a:t>
            </a:r>
            <a:r>
              <a:rPr lang="en-AU" sz="2000" dirty="0"/>
              <a:t>and due to </a:t>
            </a:r>
            <a:r>
              <a:rPr lang="en-AU" sz="2000" b="1" dirty="0"/>
              <a:t>chronicity caring role is often protracted.</a:t>
            </a:r>
          </a:p>
          <a:p>
            <a:endParaRPr lang="en-AU" sz="2000" dirty="0"/>
          </a:p>
          <a:p>
            <a:r>
              <a:rPr lang="en-AU" sz="2000" dirty="0"/>
              <a:t>Inclusion of carers in treatment is a well recognised gap</a:t>
            </a:r>
          </a:p>
        </p:txBody>
      </p:sp>
    </p:spTree>
    <p:extLst>
      <p:ext uri="{BB962C8B-B14F-4D97-AF65-F5344CB8AC3E}">
        <p14:creationId xmlns:p14="http://schemas.microsoft.com/office/powerpoint/2010/main" val="1653713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4981-9734-1541-8AF3-F285497E00CC}"/>
              </a:ext>
            </a:extLst>
          </p:cNvPr>
          <p:cNvSpPr>
            <a:spLocks noGrp="1"/>
          </p:cNvSpPr>
          <p:nvPr>
            <p:ph type="title"/>
          </p:nvPr>
        </p:nvSpPr>
        <p:spPr>
          <a:xfrm>
            <a:off x="475488" y="365127"/>
            <a:ext cx="9563862" cy="1325563"/>
          </a:xfrm>
        </p:spPr>
        <p:txBody>
          <a:bodyPr/>
          <a:lstStyle/>
          <a:p>
            <a:r>
              <a:rPr lang="en-US" b="1" dirty="0">
                <a:solidFill>
                  <a:schemeClr val="bg1"/>
                </a:solidFill>
              </a:rPr>
              <a:t>Why an online program?</a:t>
            </a:r>
          </a:p>
        </p:txBody>
      </p:sp>
      <p:pic>
        <p:nvPicPr>
          <p:cNvPr id="4" name="Picture 3" descr="Programmer male outline">
            <a:extLst>
              <a:ext uri="{FF2B5EF4-FFF2-40B4-BE49-F238E27FC236}">
                <a16:creationId xmlns:a16="http://schemas.microsoft.com/office/drawing/2014/main" id="{A5D03382-8E99-4A4C-AE97-91D781B4C4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56224" y="1915467"/>
            <a:ext cx="4316400" cy="4316400"/>
          </a:xfrm>
          <a:prstGeom prst="rect">
            <a:avLst/>
          </a:prstGeom>
        </p:spPr>
      </p:pic>
      <p:sp>
        <p:nvSpPr>
          <p:cNvPr id="7" name="TextBox 6">
            <a:extLst>
              <a:ext uri="{FF2B5EF4-FFF2-40B4-BE49-F238E27FC236}">
                <a16:creationId xmlns:a16="http://schemas.microsoft.com/office/drawing/2014/main" id="{BEE54AB3-93B3-EF4D-80D3-EE11BD3FAC74}"/>
              </a:ext>
            </a:extLst>
          </p:cNvPr>
          <p:cNvSpPr txBox="1"/>
          <p:nvPr/>
        </p:nvSpPr>
        <p:spPr>
          <a:xfrm>
            <a:off x="5257419" y="2015693"/>
            <a:ext cx="5593034" cy="4062651"/>
          </a:xfrm>
          <a:prstGeom prst="rect">
            <a:avLst/>
          </a:prstGeom>
          <a:noFill/>
          <a:ln w="38100">
            <a:solidFill>
              <a:srgbClr val="EF5B5C"/>
            </a:solidFill>
          </a:ln>
        </p:spPr>
        <p:txBody>
          <a:bodyPr wrap="square" rtlCol="0">
            <a:spAutoFit/>
          </a:bodyPr>
          <a:lstStyle/>
          <a:p>
            <a:r>
              <a:rPr lang="en-AU" dirty="0"/>
              <a:t>Targeted educational and practical skill based programs have been </a:t>
            </a:r>
            <a:r>
              <a:rPr lang="en-AU" b="1" dirty="0"/>
              <a:t>found to i</a:t>
            </a:r>
            <a:r>
              <a:rPr lang="en-AU" sz="2000" b="1" dirty="0"/>
              <a:t>mprove coping, knowledge, communication and overall skills </a:t>
            </a:r>
            <a:r>
              <a:rPr lang="en-AU" sz="2000" dirty="0"/>
              <a:t>resulting in </a:t>
            </a:r>
            <a:r>
              <a:rPr lang="en-AU" sz="2000" b="1" dirty="0"/>
              <a:t>reduced stress and burden.</a:t>
            </a:r>
          </a:p>
          <a:p>
            <a:endParaRPr lang="en-AU" sz="2000" b="1" dirty="0"/>
          </a:p>
          <a:p>
            <a:r>
              <a:rPr lang="en-AU" sz="2000" dirty="0"/>
              <a:t>Previous programs have been </a:t>
            </a:r>
            <a:r>
              <a:rPr lang="en-AU" sz="2000" b="1" dirty="0"/>
              <a:t>small and niche </a:t>
            </a:r>
            <a:r>
              <a:rPr lang="en-AU" sz="2000" dirty="0"/>
              <a:t>and at present there are </a:t>
            </a:r>
            <a:r>
              <a:rPr lang="en-AU" sz="2000" b="1" dirty="0"/>
              <a:t>no routinely available programs online or face-to-face in Australia.</a:t>
            </a:r>
          </a:p>
          <a:p>
            <a:endParaRPr lang="en-AU" sz="2000" b="1" dirty="0"/>
          </a:p>
          <a:p>
            <a:r>
              <a:rPr lang="en-AU" sz="2000" dirty="0"/>
              <a:t>There is a need for an </a:t>
            </a:r>
            <a:r>
              <a:rPr lang="en-AU" sz="2000" b="1" dirty="0"/>
              <a:t>easily accessible, knowledge and skills based program </a:t>
            </a:r>
            <a:r>
              <a:rPr lang="en-AU" sz="2000" dirty="0"/>
              <a:t>which also serves to support the </a:t>
            </a:r>
            <a:r>
              <a:rPr lang="en-AU" sz="2000" b="1" dirty="0"/>
              <a:t>navigation of currently available resources </a:t>
            </a:r>
            <a:r>
              <a:rPr lang="en-AU" sz="2000" dirty="0"/>
              <a:t>and</a:t>
            </a:r>
            <a:r>
              <a:rPr lang="en-AU" sz="2000" b="1" dirty="0"/>
              <a:t> provides practical advice to carers.</a:t>
            </a:r>
          </a:p>
        </p:txBody>
      </p:sp>
    </p:spTree>
    <p:extLst>
      <p:ext uri="{BB962C8B-B14F-4D97-AF65-F5344CB8AC3E}">
        <p14:creationId xmlns:p14="http://schemas.microsoft.com/office/powerpoint/2010/main" val="3181322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4981-9734-1541-8AF3-F285497E00CC}"/>
              </a:ext>
            </a:extLst>
          </p:cNvPr>
          <p:cNvSpPr>
            <a:spLocks noGrp="1"/>
          </p:cNvSpPr>
          <p:nvPr>
            <p:ph type="title"/>
          </p:nvPr>
        </p:nvSpPr>
        <p:spPr>
          <a:xfrm>
            <a:off x="304800" y="365127"/>
            <a:ext cx="9734550" cy="1325563"/>
          </a:xfrm>
        </p:spPr>
        <p:txBody>
          <a:bodyPr/>
          <a:lstStyle/>
          <a:p>
            <a:r>
              <a:rPr lang="en-US" b="1" dirty="0">
                <a:solidFill>
                  <a:schemeClr val="bg1"/>
                </a:solidFill>
              </a:rPr>
              <a:t>For </a:t>
            </a:r>
            <a:r>
              <a:rPr lang="en-US" b="1" dirty="0" err="1">
                <a:solidFill>
                  <a:schemeClr val="bg1"/>
                </a:solidFill>
              </a:rPr>
              <a:t>carers</a:t>
            </a:r>
            <a:r>
              <a:rPr lang="en-US" b="1" dirty="0">
                <a:solidFill>
                  <a:schemeClr val="bg1"/>
                </a:solidFill>
              </a:rPr>
              <a:t> from </a:t>
            </a:r>
            <a:r>
              <a:rPr lang="en-US" b="1" dirty="0" err="1">
                <a:solidFill>
                  <a:schemeClr val="bg1"/>
                </a:solidFill>
              </a:rPr>
              <a:t>carers</a:t>
            </a:r>
            <a:endParaRPr lang="en-US" b="1" dirty="0">
              <a:solidFill>
                <a:schemeClr val="bg1"/>
              </a:solidFill>
            </a:endParaRPr>
          </a:p>
        </p:txBody>
      </p:sp>
      <p:grpSp>
        <p:nvGrpSpPr>
          <p:cNvPr id="3" name="Group 2">
            <a:extLst>
              <a:ext uri="{FF2B5EF4-FFF2-40B4-BE49-F238E27FC236}">
                <a16:creationId xmlns:a16="http://schemas.microsoft.com/office/drawing/2014/main" id="{2F4DDF88-562B-274E-9059-17554C53CA4F}"/>
              </a:ext>
            </a:extLst>
          </p:cNvPr>
          <p:cNvGrpSpPr/>
          <p:nvPr/>
        </p:nvGrpSpPr>
        <p:grpSpPr>
          <a:xfrm>
            <a:off x="527177" y="1852293"/>
            <a:ext cx="1530350" cy="4640580"/>
            <a:chOff x="527177" y="1852293"/>
            <a:chExt cx="1530350" cy="4640580"/>
          </a:xfrm>
        </p:grpSpPr>
        <p:pic>
          <p:nvPicPr>
            <p:cNvPr id="11" name="Picture 10">
              <a:extLst>
                <a:ext uri="{FF2B5EF4-FFF2-40B4-BE49-F238E27FC236}">
                  <a16:creationId xmlns:a16="http://schemas.microsoft.com/office/drawing/2014/main" id="{2A6579F9-F092-564B-88F8-5B3E14638253}"/>
                </a:ext>
              </a:extLst>
            </p:cNvPr>
            <p:cNvPicPr/>
            <p:nvPr/>
          </p:nvPicPr>
          <p:blipFill rotWithShape="1">
            <a:blip r:embed="rId4">
              <a:extLst>
                <a:ext uri="{BEBA8EAE-BF5A-486C-A8C5-ECC9F3942E4B}">
                  <a14:imgProps xmlns:a14="http://schemas.microsoft.com/office/drawing/2010/main">
                    <a14:imgLayer r:embed="rId5">
                      <a14:imgEffect>
                        <a14:backgroundRemoval t="9852" b="92857" l="70522" r="96599">
                          <a14:foregroundMark x1="81859" y1="18227" x2="81859" y2="18227"/>
                          <a14:foregroundMark x1="81859" y1="31527" x2="81859" y2="31527"/>
                          <a14:foregroundMark x1="76417" y1="32266" x2="76417" y2="32266"/>
                          <a14:foregroundMark x1="88662" y1="31527" x2="88662" y2="31527"/>
                          <a14:foregroundMark x1="86848" y1="39409" x2="86848" y2="39409"/>
                          <a14:foregroundMark x1="78458" y1="37931" x2="78458" y2="37931"/>
                          <a14:foregroundMark x1="82313" y1="43350" x2="82313" y2="43350"/>
                          <a14:foregroundMark x1="82766" y1="35222" x2="84127" y2="60837"/>
                          <a14:foregroundMark x1="91837" y1="41133" x2="91837" y2="41133"/>
                          <a14:foregroundMark x1="78005" y1="92857" x2="78005" y2="92857"/>
                          <a14:foregroundMark x1="70748" y1="43350" x2="71202" y2="45320"/>
                          <a14:foregroundMark x1="70748" y1="43596" x2="70748" y2="43596"/>
                          <a14:foregroundMark x1="70748" y1="42857" x2="70748" y2="42857"/>
                          <a14:foregroundMark x1="70748" y1="42857" x2="70522" y2="43596"/>
                          <a14:foregroundMark x1="70748" y1="43350" x2="71655" y2="42118"/>
                          <a14:foregroundMark x1="70748" y1="45074" x2="70522" y2="45813"/>
                          <a14:backgroundMark x1="69615" y1="26108" x2="69615" y2="26108"/>
                          <a14:backgroundMark x1="70522" y1="39655" x2="70522" y2="39655"/>
                          <a14:backgroundMark x1="70748" y1="50493" x2="70748" y2="50493"/>
                          <a14:backgroundMark x1="69615" y1="53448" x2="69388" y2="52956"/>
                          <a14:backgroundMark x1="70295" y1="48030" x2="69841" y2="49015"/>
                          <a14:backgroundMark x1="69841" y1="53448" x2="70068" y2="52463"/>
                          <a14:backgroundMark x1="70522" y1="50739" x2="70068" y2="47291"/>
                          <a14:backgroundMark x1="70435" y1="42857" x2="70522" y2="41626"/>
                          <a14:backgroundMark x1="70068" y1="48030" x2="70212" y2="45992"/>
                          <a14:backgroundMark x1="74376" y1="49754" x2="74376" y2="49754"/>
                          <a14:backgroundMark x1="72562" y1="37931" x2="72562" y2="38916"/>
                          <a14:backgroundMark x1="74150" y1="37438" x2="73696" y2="36946"/>
                          <a14:backgroundMark x1="75057" y1="36700" x2="75057" y2="36700"/>
                          <a14:backgroundMark x1="75737" y1="35961" x2="75737" y2="35961"/>
                          <a14:backgroundMark x1="73696" y1="46552" x2="73696" y2="46552"/>
                        </a14:backgroundRemoval>
                      </a14:imgEffect>
                      <a14:imgEffect>
                        <a14:sharpenSoften amount="50000"/>
                      </a14:imgEffect>
                    </a14:imgLayer>
                  </a14:imgProps>
                </a:ext>
              </a:extLst>
            </a:blip>
            <a:srcRect l="67297"/>
            <a:stretch/>
          </p:blipFill>
          <p:spPr>
            <a:xfrm>
              <a:off x="527177" y="1852293"/>
              <a:ext cx="1530350" cy="4640580"/>
            </a:xfrm>
            <a:prstGeom prst="rect">
              <a:avLst/>
            </a:prstGeom>
          </p:spPr>
        </p:pic>
        <p:grpSp>
          <p:nvGrpSpPr>
            <p:cNvPr id="8" name="Group 7">
              <a:extLst>
                <a:ext uri="{FF2B5EF4-FFF2-40B4-BE49-F238E27FC236}">
                  <a16:creationId xmlns:a16="http://schemas.microsoft.com/office/drawing/2014/main" id="{BF29EBED-B8D6-F948-9069-10CE2AEB275B}"/>
                </a:ext>
              </a:extLst>
            </p:cNvPr>
            <p:cNvGrpSpPr/>
            <p:nvPr/>
          </p:nvGrpSpPr>
          <p:grpSpPr>
            <a:xfrm>
              <a:off x="598468" y="3529407"/>
              <a:ext cx="556259" cy="505460"/>
              <a:chOff x="0" y="0"/>
              <a:chExt cx="556549" cy="505826"/>
            </a:xfrm>
          </p:grpSpPr>
          <p:cxnSp>
            <p:nvCxnSpPr>
              <p:cNvPr id="9" name="Straight Connector 8">
                <a:extLst>
                  <a:ext uri="{FF2B5EF4-FFF2-40B4-BE49-F238E27FC236}">
                    <a16:creationId xmlns:a16="http://schemas.microsoft.com/office/drawing/2014/main" id="{D6290101-1C2D-0842-A351-F426D7D64F81}"/>
                  </a:ext>
                </a:extLst>
              </p:cNvPr>
              <p:cNvCxnSpPr/>
              <p:nvPr/>
            </p:nvCxnSpPr>
            <p:spPr>
              <a:xfrm flipH="1">
                <a:off x="7257" y="0"/>
                <a:ext cx="355600" cy="4013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Arc 2">
                <a:extLst>
                  <a:ext uri="{FF2B5EF4-FFF2-40B4-BE49-F238E27FC236}">
                    <a16:creationId xmlns:a16="http://schemas.microsoft.com/office/drawing/2014/main" id="{E40C0A6C-F3C1-2F47-A1CB-7C2725C76C17}"/>
                  </a:ext>
                </a:extLst>
              </p:cNvPr>
              <p:cNvSpPr/>
              <p:nvPr/>
            </p:nvSpPr>
            <p:spPr>
              <a:xfrm flipV="1">
                <a:off x="0" y="54429"/>
                <a:ext cx="556549" cy="451397"/>
              </a:xfrm>
              <a:custGeom>
                <a:avLst/>
                <a:gdLst>
                  <a:gd name="connsiteX0" fmla="*/ 25545 w 215900"/>
                  <a:gd name="connsiteY0" fmla="*/ 129604 h 157480"/>
                  <a:gd name="connsiteX1" fmla="*/ 36100 w 215900"/>
                  <a:gd name="connsiteY1" fmla="*/ 19975 h 157480"/>
                  <a:gd name="connsiteX2" fmla="*/ 135991 w 215900"/>
                  <a:gd name="connsiteY2" fmla="*/ 2703 h 157480"/>
                  <a:gd name="connsiteX3" fmla="*/ 215856 w 215900"/>
                  <a:gd name="connsiteY3" fmla="*/ 81012 h 157480"/>
                  <a:gd name="connsiteX4" fmla="*/ 107950 w 215900"/>
                  <a:gd name="connsiteY4" fmla="*/ 78740 h 157480"/>
                  <a:gd name="connsiteX5" fmla="*/ 25545 w 215900"/>
                  <a:gd name="connsiteY5" fmla="*/ 129604 h 157480"/>
                  <a:gd name="connsiteX0" fmla="*/ 25545 w 215900"/>
                  <a:gd name="connsiteY0" fmla="*/ 129604 h 157480"/>
                  <a:gd name="connsiteX1" fmla="*/ 36100 w 215900"/>
                  <a:gd name="connsiteY1" fmla="*/ 19975 h 157480"/>
                  <a:gd name="connsiteX2" fmla="*/ 135991 w 215900"/>
                  <a:gd name="connsiteY2" fmla="*/ 2703 h 157480"/>
                  <a:gd name="connsiteX3" fmla="*/ 215856 w 215900"/>
                  <a:gd name="connsiteY3" fmla="*/ 81012 h 157480"/>
                  <a:gd name="connsiteX0" fmla="*/ 25546 w 215902"/>
                  <a:gd name="connsiteY0" fmla="*/ 132448 h 132448"/>
                  <a:gd name="connsiteX1" fmla="*/ 36101 w 215902"/>
                  <a:gd name="connsiteY1" fmla="*/ 22819 h 132448"/>
                  <a:gd name="connsiteX2" fmla="*/ 135992 w 215902"/>
                  <a:gd name="connsiteY2" fmla="*/ 5547 h 132448"/>
                  <a:gd name="connsiteX3" fmla="*/ 215857 w 215902"/>
                  <a:gd name="connsiteY3" fmla="*/ 83856 h 132448"/>
                  <a:gd name="connsiteX4" fmla="*/ 107951 w 215902"/>
                  <a:gd name="connsiteY4" fmla="*/ 81584 h 132448"/>
                  <a:gd name="connsiteX5" fmla="*/ 25546 w 215902"/>
                  <a:gd name="connsiteY5" fmla="*/ 132448 h 132448"/>
                  <a:gd name="connsiteX0" fmla="*/ 25546 w 215902"/>
                  <a:gd name="connsiteY0" fmla="*/ 132448 h 132448"/>
                  <a:gd name="connsiteX1" fmla="*/ 36101 w 215902"/>
                  <a:gd name="connsiteY1" fmla="*/ 22819 h 132448"/>
                  <a:gd name="connsiteX2" fmla="*/ 120752 w 215902"/>
                  <a:gd name="connsiteY2" fmla="*/ 2844 h 132448"/>
                  <a:gd name="connsiteX3" fmla="*/ 215857 w 215902"/>
                  <a:gd name="connsiteY3" fmla="*/ 83856 h 132448"/>
                  <a:gd name="connsiteX0" fmla="*/ 25546 w 215902"/>
                  <a:gd name="connsiteY0" fmla="*/ 132448 h 132448"/>
                  <a:gd name="connsiteX1" fmla="*/ 36101 w 215902"/>
                  <a:gd name="connsiteY1" fmla="*/ 22819 h 132448"/>
                  <a:gd name="connsiteX2" fmla="*/ 135992 w 215902"/>
                  <a:gd name="connsiteY2" fmla="*/ 5547 h 132448"/>
                  <a:gd name="connsiteX3" fmla="*/ 215857 w 215902"/>
                  <a:gd name="connsiteY3" fmla="*/ 83856 h 132448"/>
                  <a:gd name="connsiteX4" fmla="*/ 107951 w 215902"/>
                  <a:gd name="connsiteY4" fmla="*/ 81584 h 132448"/>
                  <a:gd name="connsiteX5" fmla="*/ 25546 w 215902"/>
                  <a:gd name="connsiteY5" fmla="*/ 132448 h 132448"/>
                  <a:gd name="connsiteX0" fmla="*/ 25546 w 215902"/>
                  <a:gd name="connsiteY0" fmla="*/ 132448 h 132448"/>
                  <a:gd name="connsiteX1" fmla="*/ 36101 w 215902"/>
                  <a:gd name="connsiteY1" fmla="*/ 22819 h 132448"/>
                  <a:gd name="connsiteX2" fmla="*/ 120752 w 215902"/>
                  <a:gd name="connsiteY2" fmla="*/ 2844 h 132448"/>
                  <a:gd name="connsiteX3" fmla="*/ 215857 w 215902"/>
                  <a:gd name="connsiteY3" fmla="*/ 83856 h 132448"/>
                  <a:gd name="connsiteX0" fmla="*/ 25546 w 215902"/>
                  <a:gd name="connsiteY0" fmla="*/ 132448 h 132448"/>
                  <a:gd name="connsiteX1" fmla="*/ 36101 w 215902"/>
                  <a:gd name="connsiteY1" fmla="*/ 22819 h 132448"/>
                  <a:gd name="connsiteX2" fmla="*/ 135992 w 215902"/>
                  <a:gd name="connsiteY2" fmla="*/ 5547 h 132448"/>
                  <a:gd name="connsiteX3" fmla="*/ 215857 w 215902"/>
                  <a:gd name="connsiteY3" fmla="*/ 83856 h 132448"/>
                  <a:gd name="connsiteX4" fmla="*/ 107951 w 215902"/>
                  <a:gd name="connsiteY4" fmla="*/ 81584 h 132448"/>
                  <a:gd name="connsiteX5" fmla="*/ 25546 w 215902"/>
                  <a:gd name="connsiteY5" fmla="*/ 132448 h 132448"/>
                  <a:gd name="connsiteX0" fmla="*/ 25546 w 215902"/>
                  <a:gd name="connsiteY0" fmla="*/ 132448 h 132448"/>
                  <a:gd name="connsiteX1" fmla="*/ 36101 w 215902"/>
                  <a:gd name="connsiteY1" fmla="*/ 22819 h 132448"/>
                  <a:gd name="connsiteX2" fmla="*/ 120752 w 215902"/>
                  <a:gd name="connsiteY2" fmla="*/ 2844 h 132448"/>
                  <a:gd name="connsiteX3" fmla="*/ 215857 w 215902"/>
                  <a:gd name="connsiteY3" fmla="*/ 83856 h 132448"/>
                  <a:gd name="connsiteX0" fmla="*/ 25546 w 256514"/>
                  <a:gd name="connsiteY0" fmla="*/ 132448 h 132448"/>
                  <a:gd name="connsiteX1" fmla="*/ 36101 w 256514"/>
                  <a:gd name="connsiteY1" fmla="*/ 22819 h 132448"/>
                  <a:gd name="connsiteX2" fmla="*/ 135992 w 256514"/>
                  <a:gd name="connsiteY2" fmla="*/ 5547 h 132448"/>
                  <a:gd name="connsiteX3" fmla="*/ 215857 w 256514"/>
                  <a:gd name="connsiteY3" fmla="*/ 83856 h 132448"/>
                  <a:gd name="connsiteX4" fmla="*/ 107951 w 256514"/>
                  <a:gd name="connsiteY4" fmla="*/ 81584 h 132448"/>
                  <a:gd name="connsiteX5" fmla="*/ 25546 w 256514"/>
                  <a:gd name="connsiteY5" fmla="*/ 132448 h 132448"/>
                  <a:gd name="connsiteX0" fmla="*/ 25546 w 256514"/>
                  <a:gd name="connsiteY0" fmla="*/ 132448 h 132448"/>
                  <a:gd name="connsiteX1" fmla="*/ 36101 w 256514"/>
                  <a:gd name="connsiteY1" fmla="*/ 22819 h 132448"/>
                  <a:gd name="connsiteX2" fmla="*/ 120752 w 256514"/>
                  <a:gd name="connsiteY2" fmla="*/ 2844 h 132448"/>
                  <a:gd name="connsiteX3" fmla="*/ 256497 w 256514"/>
                  <a:gd name="connsiteY3" fmla="*/ 132448 h 132448"/>
                  <a:gd name="connsiteX0" fmla="*/ 25546 w 280674"/>
                  <a:gd name="connsiteY0" fmla="*/ 136590 h 164084"/>
                  <a:gd name="connsiteX1" fmla="*/ 36101 w 280674"/>
                  <a:gd name="connsiteY1" fmla="*/ 26961 h 164084"/>
                  <a:gd name="connsiteX2" fmla="*/ 135992 w 280674"/>
                  <a:gd name="connsiteY2" fmla="*/ 9689 h 164084"/>
                  <a:gd name="connsiteX3" fmla="*/ 280660 w 280674"/>
                  <a:gd name="connsiteY3" fmla="*/ 164085 h 164084"/>
                  <a:gd name="connsiteX4" fmla="*/ 107951 w 280674"/>
                  <a:gd name="connsiteY4" fmla="*/ 85726 h 164084"/>
                  <a:gd name="connsiteX5" fmla="*/ 25546 w 280674"/>
                  <a:gd name="connsiteY5" fmla="*/ 136590 h 164084"/>
                  <a:gd name="connsiteX0" fmla="*/ 25546 w 280674"/>
                  <a:gd name="connsiteY0" fmla="*/ 136590 h 164084"/>
                  <a:gd name="connsiteX1" fmla="*/ 36101 w 280674"/>
                  <a:gd name="connsiteY1" fmla="*/ 26961 h 164084"/>
                  <a:gd name="connsiteX2" fmla="*/ 120752 w 280674"/>
                  <a:gd name="connsiteY2" fmla="*/ 6986 h 164084"/>
                  <a:gd name="connsiteX3" fmla="*/ 256497 w 280674"/>
                  <a:gd name="connsiteY3" fmla="*/ 136590 h 164084"/>
                  <a:gd name="connsiteX0" fmla="*/ 25546 w 362010"/>
                  <a:gd name="connsiteY0" fmla="*/ 136590 h 229948"/>
                  <a:gd name="connsiteX1" fmla="*/ 36101 w 362010"/>
                  <a:gd name="connsiteY1" fmla="*/ 26961 h 229948"/>
                  <a:gd name="connsiteX2" fmla="*/ 135992 w 362010"/>
                  <a:gd name="connsiteY2" fmla="*/ 9689 h 229948"/>
                  <a:gd name="connsiteX3" fmla="*/ 280660 w 362010"/>
                  <a:gd name="connsiteY3" fmla="*/ 164085 h 229948"/>
                  <a:gd name="connsiteX4" fmla="*/ 107951 w 362010"/>
                  <a:gd name="connsiteY4" fmla="*/ 85726 h 229948"/>
                  <a:gd name="connsiteX5" fmla="*/ 25546 w 362010"/>
                  <a:gd name="connsiteY5" fmla="*/ 136590 h 229948"/>
                  <a:gd name="connsiteX0" fmla="*/ 25546 w 362010"/>
                  <a:gd name="connsiteY0" fmla="*/ 136590 h 229948"/>
                  <a:gd name="connsiteX1" fmla="*/ 36101 w 362010"/>
                  <a:gd name="connsiteY1" fmla="*/ 26961 h 229948"/>
                  <a:gd name="connsiteX2" fmla="*/ 120752 w 362010"/>
                  <a:gd name="connsiteY2" fmla="*/ 6986 h 229948"/>
                  <a:gd name="connsiteX3" fmla="*/ 362003 w 362010"/>
                  <a:gd name="connsiteY3" fmla="*/ 229948 h 229948"/>
                  <a:gd name="connsiteX0" fmla="*/ 25546 w 343100"/>
                  <a:gd name="connsiteY0" fmla="*/ 136590 h 229948"/>
                  <a:gd name="connsiteX1" fmla="*/ 36101 w 343100"/>
                  <a:gd name="connsiteY1" fmla="*/ 26961 h 229948"/>
                  <a:gd name="connsiteX2" fmla="*/ 135992 w 343100"/>
                  <a:gd name="connsiteY2" fmla="*/ 9689 h 229948"/>
                  <a:gd name="connsiteX3" fmla="*/ 280660 w 343100"/>
                  <a:gd name="connsiteY3" fmla="*/ 164085 h 229948"/>
                  <a:gd name="connsiteX4" fmla="*/ 107951 w 343100"/>
                  <a:gd name="connsiteY4" fmla="*/ 85726 h 229948"/>
                  <a:gd name="connsiteX5" fmla="*/ 25546 w 343100"/>
                  <a:gd name="connsiteY5" fmla="*/ 136590 h 229948"/>
                  <a:gd name="connsiteX0" fmla="*/ 25546 w 343100"/>
                  <a:gd name="connsiteY0" fmla="*/ 136590 h 229948"/>
                  <a:gd name="connsiteX1" fmla="*/ 36101 w 343100"/>
                  <a:gd name="connsiteY1" fmla="*/ 26961 h 229948"/>
                  <a:gd name="connsiteX2" fmla="*/ 120752 w 343100"/>
                  <a:gd name="connsiteY2" fmla="*/ 6986 h 229948"/>
                  <a:gd name="connsiteX3" fmla="*/ 343092 w 343100"/>
                  <a:gd name="connsiteY3" fmla="*/ 229948 h 229948"/>
                  <a:gd name="connsiteX0" fmla="*/ 25546 w 591639"/>
                  <a:gd name="connsiteY0" fmla="*/ 136590 h 500807"/>
                  <a:gd name="connsiteX1" fmla="*/ 36101 w 591639"/>
                  <a:gd name="connsiteY1" fmla="*/ 26961 h 500807"/>
                  <a:gd name="connsiteX2" fmla="*/ 135992 w 591639"/>
                  <a:gd name="connsiteY2" fmla="*/ 9689 h 500807"/>
                  <a:gd name="connsiteX3" fmla="*/ 280660 w 591639"/>
                  <a:gd name="connsiteY3" fmla="*/ 164085 h 500807"/>
                  <a:gd name="connsiteX4" fmla="*/ 107951 w 591639"/>
                  <a:gd name="connsiteY4" fmla="*/ 85726 h 500807"/>
                  <a:gd name="connsiteX5" fmla="*/ 25546 w 591639"/>
                  <a:gd name="connsiteY5" fmla="*/ 136590 h 500807"/>
                  <a:gd name="connsiteX0" fmla="*/ 25546 w 591639"/>
                  <a:gd name="connsiteY0" fmla="*/ 136590 h 500807"/>
                  <a:gd name="connsiteX1" fmla="*/ 36101 w 591639"/>
                  <a:gd name="connsiteY1" fmla="*/ 26961 h 500807"/>
                  <a:gd name="connsiteX2" fmla="*/ 120752 w 591639"/>
                  <a:gd name="connsiteY2" fmla="*/ 6986 h 500807"/>
                  <a:gd name="connsiteX3" fmla="*/ 591636 w 591639"/>
                  <a:gd name="connsiteY3" fmla="*/ 500807 h 500807"/>
                </a:gdLst>
                <a:ahLst/>
                <a:cxnLst>
                  <a:cxn ang="0">
                    <a:pos x="connsiteX0" y="connsiteY0"/>
                  </a:cxn>
                  <a:cxn ang="0">
                    <a:pos x="connsiteX1" y="connsiteY1"/>
                  </a:cxn>
                  <a:cxn ang="0">
                    <a:pos x="connsiteX2" y="connsiteY2"/>
                  </a:cxn>
                  <a:cxn ang="0">
                    <a:pos x="connsiteX3" y="connsiteY3"/>
                  </a:cxn>
                </a:cxnLst>
                <a:rect l="l" t="t" r="r" b="b"/>
                <a:pathLst>
                  <a:path w="591639" h="500807" stroke="0" extrusionOk="0">
                    <a:moveTo>
                      <a:pt x="25546" y="136590"/>
                    </a:moveTo>
                    <a:cubicBezTo>
                      <a:pt x="-12260" y="104002"/>
                      <a:pt x="-7578" y="55375"/>
                      <a:pt x="36101" y="26961"/>
                    </a:cubicBezTo>
                    <a:cubicBezTo>
                      <a:pt x="63274" y="9285"/>
                      <a:pt x="95232" y="-13165"/>
                      <a:pt x="135992" y="9689"/>
                    </a:cubicBezTo>
                    <a:cubicBezTo>
                      <a:pt x="176752" y="32543"/>
                      <a:pt x="282102" y="127644"/>
                      <a:pt x="280660" y="164085"/>
                    </a:cubicBezTo>
                    <a:lnTo>
                      <a:pt x="107951" y="85726"/>
                    </a:lnTo>
                    <a:lnTo>
                      <a:pt x="25546" y="136590"/>
                    </a:lnTo>
                    <a:close/>
                  </a:path>
                  <a:path w="591639" h="500807" fill="none">
                    <a:moveTo>
                      <a:pt x="25546" y="136590"/>
                    </a:moveTo>
                    <a:cubicBezTo>
                      <a:pt x="-12260" y="104002"/>
                      <a:pt x="20233" y="48562"/>
                      <a:pt x="36101" y="26961"/>
                    </a:cubicBezTo>
                    <a:cubicBezTo>
                      <a:pt x="51969" y="5360"/>
                      <a:pt x="85592" y="87"/>
                      <a:pt x="120752" y="6986"/>
                    </a:cubicBezTo>
                    <a:cubicBezTo>
                      <a:pt x="169017" y="24097"/>
                      <a:pt x="593078" y="464366"/>
                      <a:pt x="591636" y="500807"/>
                    </a:cubicBez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pic>
        <p:nvPicPr>
          <p:cNvPr id="4" name="Online Media 3" descr="Carer social media vid">
            <a:hlinkClick r:id="" action="ppaction://media"/>
            <a:extLst>
              <a:ext uri="{FF2B5EF4-FFF2-40B4-BE49-F238E27FC236}">
                <a16:creationId xmlns:a16="http://schemas.microsoft.com/office/drawing/2014/main" id="{EF9E0289-F6E8-0142-849A-21599FCD5074}"/>
              </a:ext>
            </a:extLst>
          </p:cNvPr>
          <p:cNvPicPr>
            <a:picLocks noRot="1" noChangeAspect="1"/>
          </p:cNvPicPr>
          <p:nvPr>
            <a:videoFile r:link="rId1"/>
          </p:nvPr>
        </p:nvPicPr>
        <p:blipFill>
          <a:blip r:embed="rId6"/>
          <a:stretch>
            <a:fillRect/>
          </a:stretch>
        </p:blipFill>
        <p:spPr>
          <a:xfrm>
            <a:off x="2712070" y="1852293"/>
            <a:ext cx="8128000" cy="4572000"/>
          </a:xfrm>
          <a:prstGeom prst="rect">
            <a:avLst/>
          </a:prstGeom>
          <a:ln w="57150">
            <a:solidFill>
              <a:srgbClr val="EF5B5C"/>
            </a:solidFill>
          </a:ln>
        </p:spPr>
      </p:pic>
    </p:spTree>
    <p:extLst>
      <p:ext uri="{BB962C8B-B14F-4D97-AF65-F5344CB8AC3E}">
        <p14:creationId xmlns:p14="http://schemas.microsoft.com/office/powerpoint/2010/main" val="82468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4981-9734-1541-8AF3-F285497E00CC}"/>
              </a:ext>
            </a:extLst>
          </p:cNvPr>
          <p:cNvSpPr>
            <a:spLocks noGrp="1"/>
          </p:cNvSpPr>
          <p:nvPr>
            <p:ph type="title"/>
          </p:nvPr>
        </p:nvSpPr>
        <p:spPr>
          <a:xfrm>
            <a:off x="304800" y="365127"/>
            <a:ext cx="9734550" cy="1325563"/>
          </a:xfrm>
        </p:spPr>
        <p:txBody>
          <a:bodyPr/>
          <a:lstStyle/>
          <a:p>
            <a:r>
              <a:rPr lang="en-US" b="1" dirty="0">
                <a:solidFill>
                  <a:schemeClr val="bg1"/>
                </a:solidFill>
              </a:rPr>
              <a:t>Five Modules</a:t>
            </a:r>
          </a:p>
        </p:txBody>
      </p:sp>
      <p:sp>
        <p:nvSpPr>
          <p:cNvPr id="12" name="TextBox 11">
            <a:extLst>
              <a:ext uri="{FF2B5EF4-FFF2-40B4-BE49-F238E27FC236}">
                <a16:creationId xmlns:a16="http://schemas.microsoft.com/office/drawing/2014/main" id="{F213CE3E-714A-9A4B-90E3-6491FB4F9969}"/>
              </a:ext>
            </a:extLst>
          </p:cNvPr>
          <p:cNvSpPr txBox="1"/>
          <p:nvPr/>
        </p:nvSpPr>
        <p:spPr>
          <a:xfrm>
            <a:off x="1056894" y="1690689"/>
            <a:ext cx="3943731" cy="1554272"/>
          </a:xfrm>
          <a:prstGeom prst="rect">
            <a:avLst/>
          </a:prstGeom>
          <a:noFill/>
          <a:ln w="38100">
            <a:solidFill>
              <a:srgbClr val="EF5B5C"/>
            </a:solidFill>
          </a:ln>
        </p:spPr>
        <p:txBody>
          <a:bodyPr wrap="square" rtlCol="0">
            <a:spAutoFit/>
          </a:bodyPr>
          <a:lstStyle/>
          <a:p>
            <a:r>
              <a:rPr lang="en-AU" sz="1900" b="1" dirty="0"/>
              <a:t>Learning about Eating Disorders</a:t>
            </a:r>
          </a:p>
          <a:p>
            <a:pPr marL="914400" lvl="1" indent="-457200">
              <a:buFont typeface="Arial" panose="020B0604020202020204" pitchFamily="34" charset="0"/>
              <a:buChar char="•"/>
            </a:pPr>
            <a:r>
              <a:rPr lang="en-AU" sz="1900" dirty="0"/>
              <a:t>Noticing and responding to warning signs</a:t>
            </a:r>
          </a:p>
          <a:p>
            <a:pPr marL="914400" lvl="1" indent="-457200">
              <a:buFont typeface="Arial" panose="020B0604020202020204" pitchFamily="34" charset="0"/>
              <a:buChar char="•"/>
            </a:pPr>
            <a:r>
              <a:rPr lang="en-AU" sz="1900" dirty="0"/>
              <a:t>Treatment options and engagement</a:t>
            </a:r>
          </a:p>
        </p:txBody>
      </p:sp>
      <p:sp>
        <p:nvSpPr>
          <p:cNvPr id="13" name="TextBox 12">
            <a:extLst>
              <a:ext uri="{FF2B5EF4-FFF2-40B4-BE49-F238E27FC236}">
                <a16:creationId xmlns:a16="http://schemas.microsoft.com/office/drawing/2014/main" id="{D166F516-4236-C14E-9BC8-23F2B0E9BBC8}"/>
              </a:ext>
            </a:extLst>
          </p:cNvPr>
          <p:cNvSpPr txBox="1"/>
          <p:nvPr/>
        </p:nvSpPr>
        <p:spPr>
          <a:xfrm>
            <a:off x="1056894" y="3429000"/>
            <a:ext cx="3943731" cy="1846659"/>
          </a:xfrm>
          <a:prstGeom prst="rect">
            <a:avLst/>
          </a:prstGeom>
          <a:noFill/>
          <a:ln w="38100">
            <a:solidFill>
              <a:srgbClr val="EF5B5C"/>
            </a:solidFill>
          </a:ln>
        </p:spPr>
        <p:txBody>
          <a:bodyPr wrap="square" rtlCol="0">
            <a:spAutoFit/>
          </a:bodyPr>
          <a:lstStyle/>
          <a:p>
            <a:r>
              <a:rPr lang="en-AU" sz="1900" b="1" dirty="0"/>
              <a:t>Communication Skills</a:t>
            </a:r>
          </a:p>
          <a:p>
            <a:pPr marL="914400" lvl="1" indent="-457200">
              <a:buFont typeface="Arial" panose="020B0604020202020204" pitchFamily="34" charset="0"/>
              <a:buChar char="•"/>
            </a:pPr>
            <a:r>
              <a:rPr lang="en-AU" sz="1900" dirty="0"/>
              <a:t>Talking to your loved one</a:t>
            </a:r>
          </a:p>
          <a:p>
            <a:pPr marL="914400" lvl="1" indent="-457200">
              <a:buFont typeface="Arial" panose="020B0604020202020204" pitchFamily="34" charset="0"/>
              <a:buChar char="•"/>
            </a:pPr>
            <a:r>
              <a:rPr lang="en-AU" sz="1900" dirty="0"/>
              <a:t>Talking to health professionals</a:t>
            </a:r>
          </a:p>
          <a:p>
            <a:pPr marL="914400" lvl="1" indent="-457200">
              <a:buFont typeface="Arial" panose="020B0604020202020204" pitchFamily="34" charset="0"/>
              <a:buChar char="•"/>
            </a:pPr>
            <a:r>
              <a:rPr lang="en-AU" sz="1900" dirty="0"/>
              <a:t>Motivation, externalisation and getting your needs met</a:t>
            </a:r>
          </a:p>
        </p:txBody>
      </p:sp>
      <p:sp>
        <p:nvSpPr>
          <p:cNvPr id="14" name="TextBox 13">
            <a:extLst>
              <a:ext uri="{FF2B5EF4-FFF2-40B4-BE49-F238E27FC236}">
                <a16:creationId xmlns:a16="http://schemas.microsoft.com/office/drawing/2014/main" id="{02EB2482-26BC-2D40-8DB5-295D0B1F64BB}"/>
              </a:ext>
            </a:extLst>
          </p:cNvPr>
          <p:cNvSpPr txBox="1"/>
          <p:nvPr/>
        </p:nvSpPr>
        <p:spPr>
          <a:xfrm>
            <a:off x="2750293" y="5438685"/>
            <a:ext cx="5593415" cy="1261884"/>
          </a:xfrm>
          <a:prstGeom prst="rect">
            <a:avLst/>
          </a:prstGeom>
          <a:noFill/>
          <a:ln w="38100">
            <a:solidFill>
              <a:srgbClr val="EF5B5C"/>
            </a:solidFill>
          </a:ln>
        </p:spPr>
        <p:txBody>
          <a:bodyPr wrap="square" rtlCol="0">
            <a:spAutoFit/>
          </a:bodyPr>
          <a:lstStyle/>
          <a:p>
            <a:r>
              <a:rPr lang="en-AU" sz="1900" b="1" dirty="0"/>
              <a:t>Practical Skills</a:t>
            </a:r>
          </a:p>
          <a:p>
            <a:pPr marL="457200" indent="-457200">
              <a:buFont typeface="Arial" panose="020B0604020202020204" pitchFamily="34" charset="0"/>
              <a:buChar char="•"/>
            </a:pPr>
            <a:r>
              <a:rPr lang="en-AU" sz="1900" dirty="0"/>
              <a:t>Responding to specific symptoms</a:t>
            </a:r>
          </a:p>
          <a:p>
            <a:pPr marL="457200" indent="-457200">
              <a:buFont typeface="Arial" panose="020B0604020202020204" pitchFamily="34" charset="0"/>
              <a:buChar char="•"/>
            </a:pPr>
            <a:r>
              <a:rPr lang="en-AU" sz="1900" dirty="0"/>
              <a:t>Strategies for meal times</a:t>
            </a:r>
          </a:p>
          <a:p>
            <a:pPr marL="457200" indent="-457200">
              <a:buFont typeface="Arial" panose="020B0604020202020204" pitchFamily="34" charset="0"/>
              <a:buChar char="•"/>
            </a:pPr>
            <a:r>
              <a:rPr lang="en-AU" sz="1900" dirty="0"/>
              <a:t>Conflict resolution and boundary setting</a:t>
            </a:r>
          </a:p>
        </p:txBody>
      </p:sp>
      <p:pic>
        <p:nvPicPr>
          <p:cNvPr id="15" name="Graphic 14" descr="Badge 1 outline">
            <a:extLst>
              <a:ext uri="{FF2B5EF4-FFF2-40B4-BE49-F238E27FC236}">
                <a16:creationId xmlns:a16="http://schemas.microsoft.com/office/drawing/2014/main" id="{1498EF86-C5D3-DB4C-BFB6-5E4603FF0B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036" y="1922980"/>
            <a:ext cx="914400" cy="914400"/>
          </a:xfrm>
          <a:prstGeom prst="rect">
            <a:avLst/>
          </a:prstGeom>
        </p:spPr>
      </p:pic>
      <p:pic>
        <p:nvPicPr>
          <p:cNvPr id="17" name="Graphic 16" descr="Badge outline">
            <a:extLst>
              <a:ext uri="{FF2B5EF4-FFF2-40B4-BE49-F238E27FC236}">
                <a16:creationId xmlns:a16="http://schemas.microsoft.com/office/drawing/2014/main" id="{7F41565E-2A53-8942-B015-DEA920F787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036" y="3717324"/>
            <a:ext cx="914400" cy="914400"/>
          </a:xfrm>
          <a:prstGeom prst="rect">
            <a:avLst/>
          </a:prstGeom>
        </p:spPr>
      </p:pic>
      <p:pic>
        <p:nvPicPr>
          <p:cNvPr id="19" name="Graphic 18" descr="Badge 3 outline">
            <a:extLst>
              <a:ext uri="{FF2B5EF4-FFF2-40B4-BE49-F238E27FC236}">
                <a16:creationId xmlns:a16="http://schemas.microsoft.com/office/drawing/2014/main" id="{4EBC5547-18A3-714D-9841-95C2DB3705A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38300" y="5560637"/>
            <a:ext cx="914400" cy="914400"/>
          </a:xfrm>
          <a:prstGeom prst="rect">
            <a:avLst/>
          </a:prstGeom>
        </p:spPr>
      </p:pic>
      <p:pic>
        <p:nvPicPr>
          <p:cNvPr id="21" name="Graphic 20" descr="Badge 4 outline">
            <a:extLst>
              <a:ext uri="{FF2B5EF4-FFF2-40B4-BE49-F238E27FC236}">
                <a16:creationId xmlns:a16="http://schemas.microsoft.com/office/drawing/2014/main" id="{922F37E3-5775-0249-9D1E-F712BF847C6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295519" y="1991881"/>
            <a:ext cx="914400" cy="914400"/>
          </a:xfrm>
          <a:prstGeom prst="rect">
            <a:avLst/>
          </a:prstGeom>
        </p:spPr>
      </p:pic>
      <p:pic>
        <p:nvPicPr>
          <p:cNvPr id="23" name="Graphic 22" descr="Badge 5 outline">
            <a:extLst>
              <a:ext uri="{FF2B5EF4-FFF2-40B4-BE49-F238E27FC236}">
                <a16:creationId xmlns:a16="http://schemas.microsoft.com/office/drawing/2014/main" id="{DE2B2869-3F1B-8444-A4AA-4C3FB26315F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295519" y="3884414"/>
            <a:ext cx="914400" cy="914400"/>
          </a:xfrm>
          <a:prstGeom prst="rect">
            <a:avLst/>
          </a:prstGeom>
        </p:spPr>
      </p:pic>
      <p:sp>
        <p:nvSpPr>
          <p:cNvPr id="24" name="TextBox 23">
            <a:extLst>
              <a:ext uri="{FF2B5EF4-FFF2-40B4-BE49-F238E27FC236}">
                <a16:creationId xmlns:a16="http://schemas.microsoft.com/office/drawing/2014/main" id="{3E0B3B8C-3ECE-A14E-87B8-9E4705FDA84F}"/>
              </a:ext>
            </a:extLst>
          </p:cNvPr>
          <p:cNvSpPr txBox="1"/>
          <p:nvPr/>
        </p:nvSpPr>
        <p:spPr>
          <a:xfrm>
            <a:off x="6293784" y="1658186"/>
            <a:ext cx="5155266" cy="1938992"/>
          </a:xfrm>
          <a:prstGeom prst="rect">
            <a:avLst/>
          </a:prstGeom>
          <a:noFill/>
          <a:ln w="38100">
            <a:solidFill>
              <a:srgbClr val="EF5B5C"/>
            </a:solidFill>
          </a:ln>
        </p:spPr>
        <p:txBody>
          <a:bodyPr wrap="square" rtlCol="0">
            <a:spAutoFit/>
          </a:bodyPr>
          <a:lstStyle/>
          <a:p>
            <a:r>
              <a:rPr lang="en-AU" sz="2000" b="1" dirty="0"/>
              <a:t>Additional Strategies</a:t>
            </a:r>
          </a:p>
          <a:p>
            <a:pPr marL="457200" indent="-457200">
              <a:buFont typeface="Arial" panose="020B0604020202020204" pitchFamily="34" charset="0"/>
              <a:buChar char="•"/>
            </a:pPr>
            <a:r>
              <a:rPr lang="en-AU" sz="2000" dirty="0"/>
              <a:t>Managing co-occurring medical and mental health conditions</a:t>
            </a:r>
          </a:p>
          <a:p>
            <a:pPr marL="457200" indent="-457200">
              <a:buFont typeface="Arial" panose="020B0604020202020204" pitchFamily="34" charset="0"/>
              <a:buChar char="•"/>
            </a:pPr>
            <a:r>
              <a:rPr lang="en-AU" sz="2000" dirty="0"/>
              <a:t>Medical and self-harm risk management</a:t>
            </a:r>
          </a:p>
          <a:p>
            <a:pPr marL="457200" indent="-457200">
              <a:buFont typeface="Arial" panose="020B0604020202020204" pitchFamily="34" charset="0"/>
              <a:buChar char="•"/>
            </a:pPr>
            <a:r>
              <a:rPr lang="en-AU" sz="2000" dirty="0"/>
              <a:t>Navigating inpatient admissions</a:t>
            </a:r>
          </a:p>
          <a:p>
            <a:pPr marL="457200" indent="-457200">
              <a:buFont typeface="Arial" panose="020B0604020202020204" pitchFamily="34" charset="0"/>
              <a:buChar char="•"/>
            </a:pPr>
            <a:r>
              <a:rPr lang="en-AU" sz="2000" dirty="0"/>
              <a:t>Financial support options</a:t>
            </a:r>
          </a:p>
        </p:txBody>
      </p:sp>
      <p:sp>
        <p:nvSpPr>
          <p:cNvPr id="25" name="TextBox 24">
            <a:extLst>
              <a:ext uri="{FF2B5EF4-FFF2-40B4-BE49-F238E27FC236}">
                <a16:creationId xmlns:a16="http://schemas.microsoft.com/office/drawing/2014/main" id="{7F32AB5A-5018-2C41-B233-748829A31F5B}"/>
              </a:ext>
            </a:extLst>
          </p:cNvPr>
          <p:cNvSpPr txBox="1"/>
          <p:nvPr/>
        </p:nvSpPr>
        <p:spPr>
          <a:xfrm>
            <a:off x="6293784" y="3795310"/>
            <a:ext cx="5155266" cy="1323439"/>
          </a:xfrm>
          <a:prstGeom prst="rect">
            <a:avLst/>
          </a:prstGeom>
          <a:noFill/>
          <a:ln w="38100">
            <a:solidFill>
              <a:srgbClr val="EF5B5C"/>
            </a:solidFill>
          </a:ln>
        </p:spPr>
        <p:txBody>
          <a:bodyPr wrap="square" rtlCol="0">
            <a:spAutoFit/>
          </a:bodyPr>
          <a:lstStyle/>
          <a:p>
            <a:r>
              <a:rPr lang="en-AU" sz="2000" b="1" dirty="0"/>
              <a:t>Recovery and Beyond</a:t>
            </a:r>
          </a:p>
          <a:p>
            <a:pPr marL="457200" indent="-457200">
              <a:buFont typeface="Arial" panose="020B0604020202020204" pitchFamily="34" charset="0"/>
              <a:buChar char="•"/>
            </a:pPr>
            <a:r>
              <a:rPr lang="en-AU" sz="2000" dirty="0"/>
              <a:t>Responding to lapses/relapses</a:t>
            </a:r>
          </a:p>
          <a:p>
            <a:pPr marL="457200" indent="-457200">
              <a:buFont typeface="Arial" panose="020B0604020202020204" pitchFamily="34" charset="0"/>
              <a:buChar char="•"/>
            </a:pPr>
            <a:r>
              <a:rPr lang="en-AU" sz="2000" dirty="0"/>
              <a:t>Finding meaning and purpose</a:t>
            </a:r>
          </a:p>
          <a:p>
            <a:pPr marL="457200" indent="-457200">
              <a:buFont typeface="Arial" panose="020B0604020202020204" pitchFamily="34" charset="0"/>
              <a:buChar char="•"/>
            </a:pPr>
            <a:r>
              <a:rPr lang="en-AU" sz="2000" dirty="0"/>
              <a:t>Stepping back from the carer role</a:t>
            </a:r>
          </a:p>
        </p:txBody>
      </p:sp>
      <p:pic>
        <p:nvPicPr>
          <p:cNvPr id="26" name="Graphic 25" descr="Open book outline">
            <a:extLst>
              <a:ext uri="{FF2B5EF4-FFF2-40B4-BE49-F238E27FC236}">
                <a16:creationId xmlns:a16="http://schemas.microsoft.com/office/drawing/2014/main" id="{364FD893-3912-124C-877B-32910F854C2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134406" y="5474822"/>
            <a:ext cx="1314644" cy="1314644"/>
          </a:xfrm>
          <a:prstGeom prst="rect">
            <a:avLst/>
          </a:prstGeom>
        </p:spPr>
      </p:pic>
    </p:spTree>
    <p:extLst>
      <p:ext uri="{BB962C8B-B14F-4D97-AF65-F5344CB8AC3E}">
        <p14:creationId xmlns:p14="http://schemas.microsoft.com/office/powerpoint/2010/main" val="396185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940BB1C0-EB47-944C-AE78-3C147DF195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37" t="2821"/>
          <a:stretch/>
        </p:blipFill>
        <p:spPr>
          <a:xfrm>
            <a:off x="438150" y="2013416"/>
            <a:ext cx="8195856" cy="4637215"/>
          </a:xfrm>
          <a:prstGeom prst="rect">
            <a:avLst/>
          </a:prstGeom>
          <a:ln w="44450">
            <a:solidFill>
              <a:srgbClr val="EF5B5C"/>
            </a:solidFill>
          </a:ln>
        </p:spPr>
      </p:pic>
      <p:pic>
        <p:nvPicPr>
          <p:cNvPr id="9" name="Graphic 8" descr="Camera outline">
            <a:extLst>
              <a:ext uri="{FF2B5EF4-FFF2-40B4-BE49-F238E27FC236}">
                <a16:creationId xmlns:a16="http://schemas.microsoft.com/office/drawing/2014/main" id="{9CD1FD2C-6137-0445-B243-430FC18659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67850" y="2013416"/>
            <a:ext cx="1428750" cy="1428750"/>
          </a:xfrm>
          <a:prstGeom prst="rect">
            <a:avLst/>
          </a:prstGeom>
        </p:spPr>
      </p:pic>
    </p:spTree>
    <p:extLst>
      <p:ext uri="{BB962C8B-B14F-4D97-AF65-F5344CB8AC3E}">
        <p14:creationId xmlns:p14="http://schemas.microsoft.com/office/powerpoint/2010/main" val="3135276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Video camera outline">
            <a:extLst>
              <a:ext uri="{FF2B5EF4-FFF2-40B4-BE49-F238E27FC236}">
                <a16:creationId xmlns:a16="http://schemas.microsoft.com/office/drawing/2014/main" id="{133BBDBE-70B9-CB43-A0E5-8B237D7ACAE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5750" y="1584614"/>
            <a:ext cx="1562100" cy="1844386"/>
          </a:xfrm>
          <a:prstGeom prst="rect">
            <a:avLst/>
          </a:prstGeom>
        </p:spPr>
      </p:pic>
      <p:pic>
        <p:nvPicPr>
          <p:cNvPr id="9" name="Online Media 8" descr="Carer program quick click through">
            <a:hlinkClick r:id="" action="ppaction://media"/>
            <a:extLst>
              <a:ext uri="{FF2B5EF4-FFF2-40B4-BE49-F238E27FC236}">
                <a16:creationId xmlns:a16="http://schemas.microsoft.com/office/drawing/2014/main" id="{A62FE33D-07F7-7544-93EC-531466F22FD4}"/>
              </a:ext>
            </a:extLst>
          </p:cNvPr>
          <p:cNvPicPr>
            <a:picLocks noRot="1" noChangeAspect="1"/>
          </p:cNvPicPr>
          <p:nvPr>
            <a:videoFile r:link="rId1"/>
          </p:nvPr>
        </p:nvPicPr>
        <p:blipFill>
          <a:blip r:embed="rId6"/>
          <a:stretch>
            <a:fillRect/>
          </a:stretch>
        </p:blipFill>
        <p:spPr>
          <a:xfrm>
            <a:off x="2667000" y="1724501"/>
            <a:ext cx="8686800" cy="4764167"/>
          </a:xfrm>
          <a:prstGeom prst="rect">
            <a:avLst/>
          </a:prstGeom>
        </p:spPr>
      </p:pic>
      <p:sp>
        <p:nvSpPr>
          <p:cNvPr id="10" name="TextBox 9">
            <a:extLst>
              <a:ext uri="{FF2B5EF4-FFF2-40B4-BE49-F238E27FC236}">
                <a16:creationId xmlns:a16="http://schemas.microsoft.com/office/drawing/2014/main" id="{A0663214-9146-7D4A-AAD1-5D583A094D85}"/>
              </a:ext>
            </a:extLst>
          </p:cNvPr>
          <p:cNvSpPr txBox="1"/>
          <p:nvPr/>
        </p:nvSpPr>
        <p:spPr>
          <a:xfrm>
            <a:off x="19050" y="6488668"/>
            <a:ext cx="4191000" cy="369332"/>
          </a:xfrm>
          <a:prstGeom prst="rect">
            <a:avLst/>
          </a:prstGeom>
          <a:noFill/>
        </p:spPr>
        <p:txBody>
          <a:bodyPr wrap="square" rtlCol="0">
            <a:spAutoFit/>
          </a:bodyPr>
          <a:lstStyle/>
          <a:p>
            <a:r>
              <a:rPr lang="en-US" dirty="0">
                <a:hlinkClick r:id="rId7"/>
              </a:rPr>
              <a:t>https://vimeo.com/522546503</a:t>
            </a:r>
            <a:endParaRPr lang="en-US" dirty="0"/>
          </a:p>
        </p:txBody>
      </p:sp>
    </p:spTree>
    <p:extLst>
      <p:ext uri="{BB962C8B-B14F-4D97-AF65-F5344CB8AC3E}">
        <p14:creationId xmlns:p14="http://schemas.microsoft.com/office/powerpoint/2010/main" val="392882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C4051FED-CF0D-4DDD-A9BB-E58FEEFE7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67580" y="2042"/>
            <a:ext cx="3224421" cy="4020664"/>
          </a:xfrm>
          <a:custGeom>
            <a:avLst/>
            <a:gdLst>
              <a:gd name="connsiteX0" fmla="*/ 449733 w 3224421"/>
              <a:gd name="connsiteY0" fmla="*/ 0 h 4020664"/>
              <a:gd name="connsiteX1" fmla="*/ 3224421 w 3224421"/>
              <a:gd name="connsiteY1" fmla="*/ 0 h 4020664"/>
              <a:gd name="connsiteX2" fmla="*/ 3224421 w 3224421"/>
              <a:gd name="connsiteY2" fmla="*/ 3933205 h 4020664"/>
              <a:gd name="connsiteX3" fmla="*/ 3087301 w 3224421"/>
              <a:gd name="connsiteY3" fmla="*/ 3968462 h 4020664"/>
              <a:gd name="connsiteX4" fmla="*/ 2569464 w 3224421"/>
              <a:gd name="connsiteY4" fmla="*/ 4020664 h 4020664"/>
              <a:gd name="connsiteX5" fmla="*/ 0 w 3224421"/>
              <a:gd name="connsiteY5" fmla="*/ 1451200 h 4020664"/>
              <a:gd name="connsiteX6" fmla="*/ 438824 w 3224421"/>
              <a:gd name="connsiteY6" fmla="*/ 14588 h 402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24421" h="4020664">
                <a:moveTo>
                  <a:pt x="449733" y="0"/>
                </a:moveTo>
                <a:lnTo>
                  <a:pt x="3224421" y="0"/>
                </a:lnTo>
                <a:lnTo>
                  <a:pt x="3224421" y="3933205"/>
                </a:lnTo>
                <a:lnTo>
                  <a:pt x="3087301" y="3968462"/>
                </a:lnTo>
                <a:cubicBezTo>
                  <a:pt x="2920035" y="4002689"/>
                  <a:pt x="2746849" y="4020664"/>
                  <a:pt x="2569464" y="4020664"/>
                </a:cubicBezTo>
                <a:cubicBezTo>
                  <a:pt x="1150388" y="4020664"/>
                  <a:pt x="0" y="2870276"/>
                  <a:pt x="0" y="1451200"/>
                </a:cubicBezTo>
                <a:cubicBezTo>
                  <a:pt x="0" y="919047"/>
                  <a:pt x="161773" y="424677"/>
                  <a:pt x="438824" y="14588"/>
                </a:cubicBezTo>
                <a:close/>
              </a:path>
            </a:pathLst>
          </a:custGeom>
          <a:solidFill>
            <a:schemeClr val="tx1"/>
          </a:solidFill>
          <a:ln w="95250" cmpd="dbl">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F2E5A8E1-2A22-48D0-9556-E21648FA1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6518"/>
            <a:ext cx="4100079" cy="6194580"/>
          </a:xfrm>
          <a:custGeom>
            <a:avLst/>
            <a:gdLst>
              <a:gd name="connsiteX0" fmla="*/ 1002789 w 4100079"/>
              <a:gd name="connsiteY0" fmla="*/ 0 h 6194580"/>
              <a:gd name="connsiteX1" fmla="*/ 4100079 w 4100079"/>
              <a:gd name="connsiteY1" fmla="*/ 3097290 h 6194580"/>
              <a:gd name="connsiteX2" fmla="*/ 1002789 w 4100079"/>
              <a:gd name="connsiteY2" fmla="*/ 6194580 h 6194580"/>
              <a:gd name="connsiteX3" fmla="*/ 81750 w 4100079"/>
              <a:gd name="connsiteY3" fmla="*/ 6055332 h 6194580"/>
              <a:gd name="connsiteX4" fmla="*/ 0 w 4100079"/>
              <a:gd name="connsiteY4" fmla="*/ 6025411 h 6194580"/>
              <a:gd name="connsiteX5" fmla="*/ 0 w 4100079"/>
              <a:gd name="connsiteY5" fmla="*/ 169169 h 6194580"/>
              <a:gd name="connsiteX6" fmla="*/ 81750 w 4100079"/>
              <a:gd name="connsiteY6" fmla="*/ 139248 h 6194580"/>
              <a:gd name="connsiteX7" fmla="*/ 1002789 w 4100079"/>
              <a:gd name="connsiteY7" fmla="*/ 0 h 619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0079" h="6194580">
                <a:moveTo>
                  <a:pt x="1002789" y="0"/>
                </a:moveTo>
                <a:cubicBezTo>
                  <a:pt x="2713375" y="0"/>
                  <a:pt x="4100079" y="1386704"/>
                  <a:pt x="4100079" y="3097290"/>
                </a:cubicBezTo>
                <a:cubicBezTo>
                  <a:pt x="4100079" y="4807876"/>
                  <a:pt x="2713375" y="6194580"/>
                  <a:pt x="1002789" y="6194580"/>
                </a:cubicBezTo>
                <a:cubicBezTo>
                  <a:pt x="682054" y="6194580"/>
                  <a:pt x="372706" y="6145829"/>
                  <a:pt x="81750" y="6055332"/>
                </a:cubicBezTo>
                <a:lnTo>
                  <a:pt x="0" y="6025411"/>
                </a:lnTo>
                <a:lnTo>
                  <a:pt x="0" y="169169"/>
                </a:lnTo>
                <a:lnTo>
                  <a:pt x="81750" y="139248"/>
                </a:lnTo>
                <a:cubicBezTo>
                  <a:pt x="372706" y="48751"/>
                  <a:pt x="682054" y="0"/>
                  <a:pt x="100278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92AA2300-0FA6-4328-9BD8-1D67925C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53543" y="0"/>
            <a:ext cx="3566160" cy="3159748"/>
          </a:xfrm>
          <a:custGeom>
            <a:avLst/>
            <a:gdLst>
              <a:gd name="connsiteX0" fmla="*/ 649888 w 3566160"/>
              <a:gd name="connsiteY0" fmla="*/ 0 h 3159748"/>
              <a:gd name="connsiteX1" fmla="*/ 2916273 w 3566160"/>
              <a:gd name="connsiteY1" fmla="*/ 0 h 3159748"/>
              <a:gd name="connsiteX2" fmla="*/ 2917285 w 3566160"/>
              <a:gd name="connsiteY2" fmla="*/ 757 h 3159748"/>
              <a:gd name="connsiteX3" fmla="*/ 3566160 w 3566160"/>
              <a:gd name="connsiteY3" fmla="*/ 1376668 h 3159748"/>
              <a:gd name="connsiteX4" fmla="*/ 1783080 w 3566160"/>
              <a:gd name="connsiteY4" fmla="*/ 3159748 h 3159748"/>
              <a:gd name="connsiteX5" fmla="*/ 0 w 3566160"/>
              <a:gd name="connsiteY5" fmla="*/ 1376668 h 3159748"/>
              <a:gd name="connsiteX6" fmla="*/ 648876 w 3566160"/>
              <a:gd name="connsiteY6" fmla="*/ 757 h 3159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160" h="3159748">
                <a:moveTo>
                  <a:pt x="649888" y="0"/>
                </a:moveTo>
                <a:lnTo>
                  <a:pt x="2916273" y="0"/>
                </a:lnTo>
                <a:lnTo>
                  <a:pt x="2917285" y="757"/>
                </a:lnTo>
                <a:cubicBezTo>
                  <a:pt x="3313569" y="327800"/>
                  <a:pt x="3566160" y="822736"/>
                  <a:pt x="3566160" y="1376668"/>
                </a:cubicBezTo>
                <a:cubicBezTo>
                  <a:pt x="3566160" y="2361436"/>
                  <a:pt x="2767848" y="3159748"/>
                  <a:pt x="1783080" y="3159748"/>
                </a:cubicBezTo>
                <a:cubicBezTo>
                  <a:pt x="798312" y="3159748"/>
                  <a:pt x="0" y="2361436"/>
                  <a:pt x="0" y="1376668"/>
                </a:cubicBezTo>
                <a:cubicBezTo>
                  <a:pt x="0" y="822736"/>
                  <a:pt x="252591" y="327800"/>
                  <a:pt x="648876" y="7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D3E1FE85-D0BF-41D3-8B85-04776368E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8135" y="0"/>
            <a:ext cx="3236976" cy="2995156"/>
          </a:xfrm>
          <a:custGeom>
            <a:avLst/>
            <a:gdLst>
              <a:gd name="connsiteX0" fmla="*/ 770517 w 3236976"/>
              <a:gd name="connsiteY0" fmla="*/ 0 h 2995156"/>
              <a:gd name="connsiteX1" fmla="*/ 2466460 w 3236976"/>
              <a:gd name="connsiteY1" fmla="*/ 0 h 2995156"/>
              <a:gd name="connsiteX2" fmla="*/ 2523400 w 3236976"/>
              <a:gd name="connsiteY2" fmla="*/ 34592 h 2995156"/>
              <a:gd name="connsiteX3" fmla="*/ 3236976 w 3236976"/>
              <a:gd name="connsiteY3" fmla="*/ 1376668 h 2995156"/>
              <a:gd name="connsiteX4" fmla="*/ 1618488 w 3236976"/>
              <a:gd name="connsiteY4" fmla="*/ 2995156 h 2995156"/>
              <a:gd name="connsiteX5" fmla="*/ 0 w 3236976"/>
              <a:gd name="connsiteY5" fmla="*/ 1376668 h 2995156"/>
              <a:gd name="connsiteX6" fmla="*/ 713576 w 3236976"/>
              <a:gd name="connsiteY6" fmla="*/ 34592 h 299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6976" h="2995156">
                <a:moveTo>
                  <a:pt x="770517" y="0"/>
                </a:moveTo>
                <a:lnTo>
                  <a:pt x="2466460" y="0"/>
                </a:lnTo>
                <a:lnTo>
                  <a:pt x="2523400" y="34592"/>
                </a:lnTo>
                <a:cubicBezTo>
                  <a:pt x="2953921" y="325446"/>
                  <a:pt x="3236976" y="818002"/>
                  <a:pt x="3236976" y="1376668"/>
                </a:cubicBezTo>
                <a:cubicBezTo>
                  <a:pt x="3236976" y="2270534"/>
                  <a:pt x="2512354" y="2995156"/>
                  <a:pt x="1618488" y="2995156"/>
                </a:cubicBezTo>
                <a:cubicBezTo>
                  <a:pt x="724622" y="2995156"/>
                  <a:pt x="0" y="2270534"/>
                  <a:pt x="0" y="1376668"/>
                </a:cubicBezTo>
                <a:cubicBezTo>
                  <a:pt x="0" y="818002"/>
                  <a:pt x="283056" y="325446"/>
                  <a:pt x="713576" y="3459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1072B470-1E76-42B5-86EA-1FB0F881D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4396" y="2042"/>
            <a:ext cx="3387604" cy="4183848"/>
          </a:xfrm>
          <a:custGeom>
            <a:avLst/>
            <a:gdLst>
              <a:gd name="connsiteX0" fmla="*/ 420128 w 3387604"/>
              <a:gd name="connsiteY0" fmla="*/ 0 h 4183848"/>
              <a:gd name="connsiteX1" fmla="*/ 3387604 w 3387604"/>
              <a:gd name="connsiteY1" fmla="*/ 0 h 4183848"/>
              <a:gd name="connsiteX2" fmla="*/ 3387604 w 3387604"/>
              <a:gd name="connsiteY2" fmla="*/ 4101530 h 4183848"/>
              <a:gd name="connsiteX3" fmla="*/ 3283372 w 3387604"/>
              <a:gd name="connsiteY3" fmla="*/ 4128330 h 4183848"/>
              <a:gd name="connsiteX4" fmla="*/ 2732648 w 3387604"/>
              <a:gd name="connsiteY4" fmla="*/ 4183848 h 4183848"/>
              <a:gd name="connsiteX5" fmla="*/ 0 w 3387604"/>
              <a:gd name="connsiteY5" fmla="*/ 1451200 h 4183848"/>
              <a:gd name="connsiteX6" fmla="*/ 329816 w 3387604"/>
              <a:gd name="connsiteY6" fmla="*/ 148658 h 418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7604" h="4183848">
                <a:moveTo>
                  <a:pt x="420128" y="0"/>
                </a:moveTo>
                <a:lnTo>
                  <a:pt x="3387604" y="0"/>
                </a:lnTo>
                <a:lnTo>
                  <a:pt x="3387604" y="4101530"/>
                </a:lnTo>
                <a:lnTo>
                  <a:pt x="3283372" y="4128330"/>
                </a:lnTo>
                <a:cubicBezTo>
                  <a:pt x="3105483" y="4164732"/>
                  <a:pt x="2921298" y="4183848"/>
                  <a:pt x="2732648" y="4183848"/>
                </a:cubicBezTo>
                <a:cubicBezTo>
                  <a:pt x="1223448" y="4183848"/>
                  <a:pt x="0" y="2960400"/>
                  <a:pt x="0" y="1451200"/>
                </a:cubicBezTo>
                <a:cubicBezTo>
                  <a:pt x="0" y="979575"/>
                  <a:pt x="119477" y="535856"/>
                  <a:pt x="329816" y="14865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DD8B025-3845-4DEF-98B6-7C0BF531D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3156"/>
            <a:ext cx="3933440" cy="5861304"/>
          </a:xfrm>
          <a:custGeom>
            <a:avLst/>
            <a:gdLst>
              <a:gd name="connsiteX0" fmla="*/ 1002788 w 3933440"/>
              <a:gd name="connsiteY0" fmla="*/ 0 h 5861304"/>
              <a:gd name="connsiteX1" fmla="*/ 3933440 w 3933440"/>
              <a:gd name="connsiteY1" fmla="*/ 2930652 h 5861304"/>
              <a:gd name="connsiteX2" fmla="*/ 1002788 w 3933440"/>
              <a:gd name="connsiteY2" fmla="*/ 5861304 h 5861304"/>
              <a:gd name="connsiteX3" fmla="*/ 131302 w 3933440"/>
              <a:gd name="connsiteY3" fmla="*/ 5729548 h 5861304"/>
              <a:gd name="connsiteX4" fmla="*/ 0 w 3933440"/>
              <a:gd name="connsiteY4" fmla="*/ 5681491 h 5861304"/>
              <a:gd name="connsiteX5" fmla="*/ 0 w 3933440"/>
              <a:gd name="connsiteY5" fmla="*/ 179814 h 5861304"/>
              <a:gd name="connsiteX6" fmla="*/ 131302 w 3933440"/>
              <a:gd name="connsiteY6" fmla="*/ 131756 h 5861304"/>
              <a:gd name="connsiteX7" fmla="*/ 1002788 w 3933440"/>
              <a:gd name="connsiteY7" fmla="*/ 0 h 58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3440" h="5861304">
                <a:moveTo>
                  <a:pt x="1002788" y="0"/>
                </a:moveTo>
                <a:cubicBezTo>
                  <a:pt x="2621342" y="0"/>
                  <a:pt x="3933440" y="1312098"/>
                  <a:pt x="3933440" y="2930652"/>
                </a:cubicBezTo>
                <a:cubicBezTo>
                  <a:pt x="3933440" y="4549206"/>
                  <a:pt x="2621342" y="5861304"/>
                  <a:pt x="1002788" y="5861304"/>
                </a:cubicBezTo>
                <a:cubicBezTo>
                  <a:pt x="699309" y="5861304"/>
                  <a:pt x="406604" y="5815176"/>
                  <a:pt x="131302" y="5729548"/>
                </a:cubicBezTo>
                <a:lnTo>
                  <a:pt x="0" y="5681491"/>
                </a:lnTo>
                <a:lnTo>
                  <a:pt x="0" y="179814"/>
                </a:lnTo>
                <a:lnTo>
                  <a:pt x="131302" y="131756"/>
                </a:lnTo>
                <a:cubicBezTo>
                  <a:pt x="406604" y="46129"/>
                  <a:pt x="699309" y="0"/>
                  <a:pt x="1002788" y="0"/>
                </a:cubicBezTo>
                <a:close/>
              </a:path>
            </a:pathLst>
          </a:custGeom>
          <a:solidFill>
            <a:schemeClr val="tx1"/>
          </a:solidFill>
          <a:ln w="95250" cmpd="dbl">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Logo, company name&#10;&#10;Description automatically generated">
            <a:extLst>
              <a:ext uri="{FF2B5EF4-FFF2-40B4-BE49-F238E27FC236}">
                <a16:creationId xmlns:a16="http://schemas.microsoft.com/office/drawing/2014/main" id="{DDE59593-BE39-4849-A7B5-7F847846E7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448" y="2345652"/>
            <a:ext cx="1883797" cy="2036537"/>
          </a:xfrm>
          <a:prstGeom prst="rect">
            <a:avLst/>
          </a:prstGeom>
        </p:spPr>
      </p:pic>
      <p:pic>
        <p:nvPicPr>
          <p:cNvPr id="12" name="Picture 11" descr="Logo&#10;&#10;Description automatically generated">
            <a:extLst>
              <a:ext uri="{FF2B5EF4-FFF2-40B4-BE49-F238E27FC236}">
                <a16:creationId xmlns:a16="http://schemas.microsoft.com/office/drawing/2014/main" id="{1558074C-DBD5-FE4D-BE09-36BD7958CD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8505" y="-574330"/>
            <a:ext cx="4450853" cy="3148979"/>
          </a:xfrm>
          <a:prstGeom prst="rect">
            <a:avLst/>
          </a:prstGeom>
        </p:spPr>
      </p:pic>
      <p:pic>
        <p:nvPicPr>
          <p:cNvPr id="9" name="Graphic 8" descr="Balloons outline">
            <a:extLst>
              <a:ext uri="{FF2B5EF4-FFF2-40B4-BE49-F238E27FC236}">
                <a16:creationId xmlns:a16="http://schemas.microsoft.com/office/drawing/2014/main" id="{0F0ECA68-1FEA-3347-97FC-ED9D112F051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15488" y="246518"/>
            <a:ext cx="3181139" cy="3181139"/>
          </a:xfrm>
          <a:prstGeom prst="rect">
            <a:avLst/>
          </a:prstGeom>
        </p:spPr>
      </p:pic>
      <p:pic>
        <p:nvPicPr>
          <p:cNvPr id="24" name="Picture 23" descr="Text&#10;&#10;Description automatically generated with low confidence">
            <a:extLst>
              <a:ext uri="{FF2B5EF4-FFF2-40B4-BE49-F238E27FC236}">
                <a16:creationId xmlns:a16="http://schemas.microsoft.com/office/drawing/2014/main" id="{3F3B1AE9-15A9-D94C-B21D-A834F36385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0172" y="1389675"/>
            <a:ext cx="2287517" cy="955977"/>
          </a:xfrm>
          <a:prstGeom prst="rect">
            <a:avLst/>
          </a:prstGeom>
        </p:spPr>
      </p:pic>
      <p:sp>
        <p:nvSpPr>
          <p:cNvPr id="16" name="TextBox 15">
            <a:extLst>
              <a:ext uri="{FF2B5EF4-FFF2-40B4-BE49-F238E27FC236}">
                <a16:creationId xmlns:a16="http://schemas.microsoft.com/office/drawing/2014/main" id="{1156498A-22E2-4AB8-8CA0-3C0A28E6A57E}"/>
              </a:ext>
            </a:extLst>
          </p:cNvPr>
          <p:cNvSpPr txBox="1"/>
          <p:nvPr/>
        </p:nvSpPr>
        <p:spPr>
          <a:xfrm>
            <a:off x="5041746" y="4449416"/>
            <a:ext cx="6100354" cy="584775"/>
          </a:xfrm>
          <a:prstGeom prst="rect">
            <a:avLst/>
          </a:prstGeom>
          <a:noFill/>
        </p:spPr>
        <p:txBody>
          <a:bodyPr wrap="square">
            <a:spAutoFit/>
          </a:bodyPr>
          <a:lstStyle/>
          <a:p>
            <a:r>
              <a:rPr lang="en-AU" sz="3200" dirty="0"/>
              <a:t>https://insideoutinstitute.org.au/</a:t>
            </a:r>
          </a:p>
        </p:txBody>
      </p:sp>
    </p:spTree>
    <p:extLst>
      <p:ext uri="{BB962C8B-B14F-4D97-AF65-F5344CB8AC3E}">
        <p14:creationId xmlns:p14="http://schemas.microsoft.com/office/powerpoint/2010/main" val="291517691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Owner xmlns="b15b2b2c-30c7-4662-b243-dacfd4144c63">
      <UserInfo>
        <DisplayName/>
        <AccountId xsi:nil="true"/>
        <AccountType/>
      </UserInfo>
    </Owner>
    <lcf76f155ced4ddcb4097134ff3c332f xmlns="b15b2b2c-30c7-4662-b243-dacfd4144c63">
      <Terms xmlns="http://schemas.microsoft.com/office/infopath/2007/PartnerControls"/>
    </lcf76f155ced4ddcb4097134ff3c332f>
    <TaxCatchAll xmlns="12829ca4-0385-4523-9b4f-cacf3f5ee67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23ECA166BF1EC4786CD79FC173BA86C" ma:contentTypeVersion="17" ma:contentTypeDescription="Create a new document." ma:contentTypeScope="" ma:versionID="c5bf2f47dbda9ad8e83b17363ecdab75">
  <xsd:schema xmlns:xsd="http://www.w3.org/2001/XMLSchema" xmlns:xs="http://www.w3.org/2001/XMLSchema" xmlns:p="http://schemas.microsoft.com/office/2006/metadata/properties" xmlns:ns2="b15b2b2c-30c7-4662-b243-dacfd4144c63" xmlns:ns3="12829ca4-0385-4523-9b4f-cacf3f5ee675" targetNamespace="http://schemas.microsoft.com/office/2006/metadata/properties" ma:root="true" ma:fieldsID="70a4c6bacf1eb33ff9b445adb448f045" ns2:_="" ns3:_="">
    <xsd:import namespace="b15b2b2c-30c7-4662-b243-dacfd4144c63"/>
    <xsd:import namespace="12829ca4-0385-4523-9b4f-cacf3f5ee67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3:SharedWithUsers" minOccurs="0"/>
                <xsd:element ref="ns3:SharedWithDetails" minOccurs="0"/>
                <xsd:element ref="ns2:MediaServiceLocation" minOccurs="0"/>
                <xsd:element ref="ns2:Owne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5b2b2c-30c7-4662-b243-dacfd4144c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Owner" ma:index="16" nillable="true" ma:displayName="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b492977-2dea-498c-99b4-1555f3d0d96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829ca4-0385-4523-9b4f-cacf3f5ee67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b9421dd7-939e-4322-a262-2bffbeda544a}" ma:internalName="TaxCatchAll" ma:showField="CatchAllData" ma:web="12829ca4-0385-4523-9b4f-cacf3f5ee6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E1FB76-07C8-4C28-9F71-B418BF16997E}">
  <ds:schemaRefs>
    <ds:schemaRef ds:uri="b15b2b2c-30c7-4662-b243-dacfd4144c63"/>
    <ds:schemaRef ds:uri="http://www.w3.org/XML/1998/namespace"/>
    <ds:schemaRef ds:uri="http://schemas.microsoft.com/office/2006/documentManagement/types"/>
    <ds:schemaRef ds:uri="http://schemas.microsoft.com/office/2006/metadata/properties"/>
    <ds:schemaRef ds:uri="http://purl.org/dc/elements/1.1/"/>
    <ds:schemaRef ds:uri="http://purl.org/dc/dcmitype/"/>
    <ds:schemaRef ds:uri="http://schemas.openxmlformats.org/package/2006/metadata/core-properties"/>
    <ds:schemaRef ds:uri="http://purl.org/dc/terms/"/>
    <ds:schemaRef ds:uri="http://schemas.microsoft.com/office/infopath/2007/PartnerControls"/>
    <ds:schemaRef ds:uri="12829ca4-0385-4523-9b4f-cacf3f5ee675"/>
  </ds:schemaRefs>
</ds:datastoreItem>
</file>

<file path=customXml/itemProps2.xml><?xml version="1.0" encoding="utf-8"?>
<ds:datastoreItem xmlns:ds="http://schemas.openxmlformats.org/officeDocument/2006/customXml" ds:itemID="{CA0A96D0-5CAD-49F2-B720-641651AD3D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5b2b2c-30c7-4662-b243-dacfd4144c63"/>
    <ds:schemaRef ds:uri="12829ca4-0385-4523-9b4f-cacf3f5ee6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2B8693-610B-4384-AA67-19457F5832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{35B0B40B-AE5C-A240-AA05-D9260F78A76B}tf10001071</Template>
  <TotalTime>5730</TotalTime>
  <Words>1262</Words>
  <Application>Microsoft Macintosh PowerPoint</Application>
  <PresentationFormat>Widescreen</PresentationFormat>
  <Paragraphs>141</Paragraphs>
  <Slides>17</Slides>
  <Notes>12</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Calibri Light</vt:lpstr>
      <vt:lpstr>Cambria</vt:lpstr>
      <vt:lpstr>Courier New</vt:lpstr>
      <vt:lpstr>Museo Sans Rounded 500</vt:lpstr>
      <vt:lpstr>Museo Sans Rounded 900</vt:lpstr>
      <vt:lpstr>office theme</vt:lpstr>
      <vt:lpstr>Carer Support The role of InsideOut</vt:lpstr>
      <vt:lpstr>Our Four Pillars</vt:lpstr>
      <vt:lpstr>PowerPoint Presentation</vt:lpstr>
      <vt:lpstr>PowerPoint Presentation</vt:lpstr>
      <vt:lpstr>The Challenge</vt:lpstr>
      <vt:lpstr>eLearning</vt:lpstr>
      <vt:lpstr>Resources for Carers</vt:lpstr>
      <vt:lpstr>PowerPoint Presentation</vt:lpstr>
      <vt:lpstr>PowerPoint Presentation</vt:lpstr>
      <vt:lpstr>PowerPoint Presentation</vt:lpstr>
      <vt:lpstr>Why support people?</vt:lpstr>
      <vt:lpstr>Why an online program?</vt:lpstr>
      <vt:lpstr>For carers from carers</vt:lpstr>
      <vt:lpstr>Five Modules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Maguire</dc:creator>
  <cp:lastModifiedBy>lynn.garvey@edfa.org.au</cp:lastModifiedBy>
  <cp:revision>81</cp:revision>
  <dcterms:created xsi:type="dcterms:W3CDTF">2021-01-18T22:33:43Z</dcterms:created>
  <dcterms:modified xsi:type="dcterms:W3CDTF">2022-07-30T03:53:28Z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0x010100223ECA166BF1EC4786CD79FC173BA86C</vt:lpwstr>
  </property>
</Properties>
</file>